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5" r:id="rId8"/>
    <p:sldId id="266" r:id="rId9"/>
    <p:sldId id="261" r:id="rId10"/>
    <p:sldId id="286" r:id="rId11"/>
    <p:sldId id="288" r:id="rId12"/>
    <p:sldId id="290" r:id="rId13"/>
    <p:sldId id="291" r:id="rId14"/>
    <p:sldId id="287" r:id="rId15"/>
    <p:sldId id="289" r:id="rId16"/>
    <p:sldId id="262" r:id="rId17"/>
    <p:sldId id="264" r:id="rId18"/>
    <p:sldId id="267" r:id="rId19"/>
    <p:sldId id="268" r:id="rId20"/>
    <p:sldId id="269" r:id="rId21"/>
    <p:sldId id="270" r:id="rId22"/>
    <p:sldId id="271" r:id="rId23"/>
    <p:sldId id="272" r:id="rId24"/>
    <p:sldId id="274" r:id="rId25"/>
    <p:sldId id="292" r:id="rId26"/>
    <p:sldId id="293" r:id="rId27"/>
    <p:sldId id="275" r:id="rId28"/>
    <p:sldId id="273" r:id="rId29"/>
    <p:sldId id="276" r:id="rId30"/>
    <p:sldId id="277" r:id="rId31"/>
    <p:sldId id="282" r:id="rId32"/>
    <p:sldId id="283" r:id="rId33"/>
    <p:sldId id="294" r:id="rId34"/>
    <p:sldId id="279" r:id="rId35"/>
    <p:sldId id="280" r:id="rId36"/>
    <p:sldId id="281" r:id="rId37"/>
    <p:sldId id="284" r:id="rId38"/>
    <p:sldId id="285" r:id="rId39"/>
  </p:sldIdLst>
  <p:sldSz cx="12192000" cy="6858000"/>
  <p:notesSz cx="6858000" cy="9144000"/>
  <p:defaultTextStyle>
    <a:defPPr>
      <a:defRPr lang="zh-CN"/>
    </a:defPPr>
    <a:lvl1pPr marL="0" algn="l" defTabSz="9143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3" algn="l" defTabSz="9143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5" algn="l" defTabSz="9143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19" algn="l" defTabSz="9143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91" algn="l" defTabSz="9143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64" algn="l" defTabSz="9143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36" algn="l" defTabSz="9143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10" algn="l" defTabSz="9143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82" algn="l" defTabSz="9143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75" autoAdjust="0"/>
    <p:restoredTop sz="96703" autoAdjust="0"/>
  </p:normalViewPr>
  <p:slideViewPr>
    <p:cSldViewPr snapToGrid="0">
      <p:cViewPr varScale="1">
        <p:scale>
          <a:sx n="161" d="100"/>
          <a:sy n="161" d="100"/>
        </p:scale>
        <p:origin x="156" y="1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175D0-E093-44CB-9300-997C9C10D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5C44B1-856A-4015-8B9D-44DD05FDD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0" indent="0" algn="ctr">
              <a:buNone/>
              <a:defRPr sz="1800"/>
            </a:lvl3pPr>
            <a:lvl4pPr marL="1371616" indent="0" algn="ctr">
              <a:buNone/>
              <a:defRPr sz="1600"/>
            </a:lvl4pPr>
            <a:lvl5pPr marL="1828821" indent="0" algn="ctr">
              <a:buNone/>
              <a:defRPr sz="1600"/>
            </a:lvl5pPr>
            <a:lvl6pPr marL="2286027" indent="0" algn="ctr">
              <a:buNone/>
              <a:defRPr sz="1600"/>
            </a:lvl6pPr>
            <a:lvl7pPr marL="2743233" indent="0" algn="ctr">
              <a:buNone/>
              <a:defRPr sz="1600"/>
            </a:lvl7pPr>
            <a:lvl8pPr marL="3200437" indent="0" algn="ctr">
              <a:buNone/>
              <a:defRPr sz="1600"/>
            </a:lvl8pPr>
            <a:lvl9pPr marL="3657643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6063CD-5FD6-43EC-94DB-100A8D7D6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3CE1-D14E-4ED2-81C9-39EBCC1D128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BE1D13-E026-45EA-AAE7-3E29E4254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224FC1-F98A-4D76-87F0-F6A460368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D56D1-88FB-4542-AC6E-2F3111E22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879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1BBAA-DD6F-4F7B-A22A-D133C498C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0C2FA18-0A84-419E-A844-0A5A6BD5B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677043-739F-44FB-AC49-FC6B0891A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3CE1-D14E-4ED2-81C9-39EBCC1D128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1437A8-1473-45B3-A01C-827E3BAA9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8E1016-9A57-4EE6-B618-5DFD0AF04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D56D1-88FB-4542-AC6E-2F3111E22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353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5B86468-E8BC-4C85-B370-D5208C7D25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4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07FCB6-DCC4-482E-B593-04F9BFABC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4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BD4ABC-66EB-4AC8-BA8A-70F97BDEE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3CE1-D14E-4ED2-81C9-39EBCC1D128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C3CD47-86D6-422F-BB06-B6477DAA2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3D6875-B07B-4677-BC92-8A17FAD44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D56D1-88FB-4542-AC6E-2F3111E22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61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E2DE9E-8900-4441-9BEB-6957FD2C1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44F33D-82A5-4690-8A6C-6E293AB6B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68C202-750F-4229-915E-821B46CE8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3CE1-D14E-4ED2-81C9-39EBCC1D128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0178F4-3098-4CB1-ADF3-8E18B96A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0D2445-F942-4FD6-B158-9D0F8313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D56D1-88FB-4542-AC6E-2F3111E22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358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F0FA5A-2B04-49AE-8C30-029D8B1AE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599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0A94FF-D682-4D25-A4B7-DCB30B57D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351333-C1BE-4449-ADA4-B6B59DEF4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3CE1-D14E-4ED2-81C9-39EBCC1D128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7C09FB-233F-497B-9422-04EF388B0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6556CA-8C9A-46FD-AEEE-993A5657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D56D1-88FB-4542-AC6E-2F3111E22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795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CCA9B-9914-4DF6-9E87-F33E4C50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FB542-253F-4056-8DE5-178AC347E9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2CBAA4-FFCA-47B8-881C-9C2779689B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C3AB6E-19B9-4110-8F73-76F701660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3CE1-D14E-4ED2-81C9-39EBCC1D128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4630A3-156C-46AC-98EA-FE6ACF545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94A48C-C36E-4E32-8156-4F4D219E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D56D1-88FB-4542-AC6E-2F3111E22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55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EDC4D9-BDDC-489E-B912-63D6157A6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5"/>
            <a:ext cx="10515599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8C307C-8195-4800-BAA3-5F52F21BF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0" indent="0">
              <a:buNone/>
              <a:defRPr sz="1800" b="1"/>
            </a:lvl3pPr>
            <a:lvl4pPr marL="1371616" indent="0">
              <a:buNone/>
              <a:defRPr sz="1600" b="1"/>
            </a:lvl4pPr>
            <a:lvl5pPr marL="1828821" indent="0">
              <a:buNone/>
              <a:defRPr sz="1600" b="1"/>
            </a:lvl5pPr>
            <a:lvl6pPr marL="2286027" indent="0">
              <a:buNone/>
              <a:defRPr sz="1600" b="1"/>
            </a:lvl6pPr>
            <a:lvl7pPr marL="2743233" indent="0">
              <a:buNone/>
              <a:defRPr sz="1600" b="1"/>
            </a:lvl7pPr>
            <a:lvl8pPr marL="3200437" indent="0">
              <a:buNone/>
              <a:defRPr sz="1600" b="1"/>
            </a:lvl8pPr>
            <a:lvl9pPr marL="365764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219ABF-057F-478D-8643-0FFA9CCE7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9F0459-93D0-429D-9676-648E50DFC7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0" indent="0">
              <a:buNone/>
              <a:defRPr sz="1800" b="1"/>
            </a:lvl3pPr>
            <a:lvl4pPr marL="1371616" indent="0">
              <a:buNone/>
              <a:defRPr sz="1600" b="1"/>
            </a:lvl4pPr>
            <a:lvl5pPr marL="1828821" indent="0">
              <a:buNone/>
              <a:defRPr sz="1600" b="1"/>
            </a:lvl5pPr>
            <a:lvl6pPr marL="2286027" indent="0">
              <a:buNone/>
              <a:defRPr sz="1600" b="1"/>
            </a:lvl6pPr>
            <a:lvl7pPr marL="2743233" indent="0">
              <a:buNone/>
              <a:defRPr sz="1600" b="1"/>
            </a:lvl7pPr>
            <a:lvl8pPr marL="3200437" indent="0">
              <a:buNone/>
              <a:defRPr sz="1600" b="1"/>
            </a:lvl8pPr>
            <a:lvl9pPr marL="365764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C63E394-7FD3-4C5F-9B3A-0F1C5FBAEF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C2FFDFF-D3F3-400B-B371-27541FA39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3CE1-D14E-4ED2-81C9-39EBCC1D128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2C62FF-FFA1-4F7D-995D-A29C69CD1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D3FAC96-B831-44A3-9068-D31D4E2BC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D56D1-88FB-4542-AC6E-2F3111E22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85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8B1F8-4E1B-4904-BA23-0F3CF9F8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496E4B-891A-41E9-B86F-6352FC1DA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3CE1-D14E-4ED2-81C9-39EBCC1D128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0296AD-CE69-474A-872B-4C1A3DFFD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810DCB-E20C-493E-AB81-61ADDADE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D56D1-88FB-4542-AC6E-2F3111E22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17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333FBD-45A2-46C3-9643-70068809D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3CE1-D14E-4ED2-81C9-39EBCC1D128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009FDD0-8D5C-477C-9F1D-48E8D4B62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FCF53F-A599-4221-9837-90C4FCA1A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D56D1-88FB-4542-AC6E-2F3111E22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279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1DD0FD-F1AF-4E5B-AAF3-F8B9D7AE3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4DBE26-0ACB-40AF-A8EB-B87129BBB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1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211E19-08A3-462C-88A5-F17F3786A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0" indent="0">
              <a:buNone/>
              <a:defRPr sz="1201"/>
            </a:lvl3pPr>
            <a:lvl4pPr marL="1371616" indent="0">
              <a:buNone/>
              <a:defRPr sz="1001"/>
            </a:lvl4pPr>
            <a:lvl5pPr marL="1828821" indent="0">
              <a:buNone/>
              <a:defRPr sz="1001"/>
            </a:lvl5pPr>
            <a:lvl6pPr marL="2286027" indent="0">
              <a:buNone/>
              <a:defRPr sz="1001"/>
            </a:lvl6pPr>
            <a:lvl7pPr marL="2743233" indent="0">
              <a:buNone/>
              <a:defRPr sz="1001"/>
            </a:lvl7pPr>
            <a:lvl8pPr marL="3200437" indent="0">
              <a:buNone/>
              <a:defRPr sz="1001"/>
            </a:lvl8pPr>
            <a:lvl9pPr marL="3657643" indent="0">
              <a:buNone/>
              <a:defRPr sz="10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0F0221-7C66-483F-AA06-5806EF66F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3CE1-D14E-4ED2-81C9-39EBCC1D128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DB3E7C-8BA8-415A-B166-A4DB43BCE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B2E866-803E-41E2-88B7-B7E7A8CE8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D56D1-88FB-4542-AC6E-2F3111E22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348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DBB9AC-FC65-42DA-9908-7A2473201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1DC6363-F501-4084-B138-B302092A49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1"/>
            </a:lvl1pPr>
            <a:lvl2pPr marL="457206" indent="0">
              <a:buNone/>
              <a:defRPr sz="2799"/>
            </a:lvl2pPr>
            <a:lvl3pPr marL="914410" indent="0">
              <a:buNone/>
              <a:defRPr sz="2400"/>
            </a:lvl3pPr>
            <a:lvl4pPr marL="1371616" indent="0">
              <a:buNone/>
              <a:defRPr sz="2000"/>
            </a:lvl4pPr>
            <a:lvl5pPr marL="1828821" indent="0">
              <a:buNone/>
              <a:defRPr sz="2000"/>
            </a:lvl5pPr>
            <a:lvl6pPr marL="2286027" indent="0">
              <a:buNone/>
              <a:defRPr sz="2000"/>
            </a:lvl6pPr>
            <a:lvl7pPr marL="2743233" indent="0">
              <a:buNone/>
              <a:defRPr sz="2000"/>
            </a:lvl7pPr>
            <a:lvl8pPr marL="3200437" indent="0">
              <a:buNone/>
              <a:defRPr sz="2000"/>
            </a:lvl8pPr>
            <a:lvl9pPr marL="3657643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8DAA02-93D1-4A32-BDAC-973CE3298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0" indent="0">
              <a:buNone/>
              <a:defRPr sz="1201"/>
            </a:lvl3pPr>
            <a:lvl4pPr marL="1371616" indent="0">
              <a:buNone/>
              <a:defRPr sz="1001"/>
            </a:lvl4pPr>
            <a:lvl5pPr marL="1828821" indent="0">
              <a:buNone/>
              <a:defRPr sz="1001"/>
            </a:lvl5pPr>
            <a:lvl6pPr marL="2286027" indent="0">
              <a:buNone/>
              <a:defRPr sz="1001"/>
            </a:lvl6pPr>
            <a:lvl7pPr marL="2743233" indent="0">
              <a:buNone/>
              <a:defRPr sz="1001"/>
            </a:lvl7pPr>
            <a:lvl8pPr marL="3200437" indent="0">
              <a:buNone/>
              <a:defRPr sz="1001"/>
            </a:lvl8pPr>
            <a:lvl9pPr marL="3657643" indent="0">
              <a:buNone/>
              <a:defRPr sz="10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34A5F1-522E-49C5-8AF9-75A011295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3CE1-D14E-4ED2-81C9-39EBCC1D128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20A969-495F-4490-8150-B6135DC74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55B7F4-F519-4EF7-92E0-06C2E43EE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D56D1-88FB-4542-AC6E-2F3111E22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124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A8E1180-CEB6-425F-805E-42F98D2C0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1AC3D5-0131-48EE-897B-AFB9F398C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C6FBD4-9DE8-4CAD-B3C5-FAACF134E1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0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E3CE1-D14E-4ED2-81C9-39EBCC1D128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42FA7F-7A35-460A-A1AD-083D0097B6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FE051D-BBFE-436F-ABC8-0DAB206ABD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0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D56D1-88FB-4542-AC6E-2F3111E22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73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2" indent="-228602" algn="l" defTabSz="914410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2" algn="l" defTabSz="9144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2" algn="l" defTabSz="9144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19" indent="-228602" algn="l" defTabSz="9144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5" indent="-228602" algn="l" defTabSz="9144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29" indent="-228602" algn="l" defTabSz="9144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5" indent="-228602" algn="l" defTabSz="9144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1" indent="-228602" algn="l" defTabSz="9144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5" indent="-228602" algn="l" defTabSz="9144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0" algn="l" defTabSz="914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6" algn="l" defTabSz="914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1" algn="l" defTabSz="914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7" algn="l" defTabSz="914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3" algn="l" defTabSz="914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37" algn="l" defTabSz="914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3" algn="l" defTabSz="914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6BF0033-C0EB-4DFD-AC21-BCB5DC70FAA5}"/>
              </a:ext>
            </a:extLst>
          </p:cNvPr>
          <p:cNvGrpSpPr/>
          <p:nvPr/>
        </p:nvGrpSpPr>
        <p:grpSpPr>
          <a:xfrm>
            <a:off x="16932" y="216114"/>
            <a:ext cx="12149668" cy="6714434"/>
            <a:chOff x="16932" y="216114"/>
            <a:chExt cx="12149668" cy="6714434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40F76D4-2089-4701-822C-DD0E82FD7259}"/>
                </a:ext>
              </a:extLst>
            </p:cNvPr>
            <p:cNvSpPr txBox="1"/>
            <p:nvPr/>
          </p:nvSpPr>
          <p:spPr>
            <a:xfrm>
              <a:off x="16932" y="216114"/>
              <a:ext cx="3705157" cy="6425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 include/</a:t>
              </a:r>
              <a:r>
                <a:rPr lang="en-US" altLang="zh-CN" sz="1401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linux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401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cdev.h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kobject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kobj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module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owner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file_operations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ops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list_head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list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dev_t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dev;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unsigned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count;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 __</a:t>
              </a:r>
              <a:r>
                <a:rPr lang="en-US" altLang="zh-CN" sz="1401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randomize_layout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 rust/bindings/</a:t>
              </a:r>
              <a:r>
                <a:rPr lang="en-US" altLang="zh-CN" sz="1401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bindings_helper.h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AF00DB"/>
                  </a:solidFill>
                  <a:latin typeface="Consolas" panose="020B0609020204030204" pitchFamily="49" charset="0"/>
                </a:rPr>
                <a:t>#include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A31515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 err="1">
                  <a:solidFill>
                    <a:srgbClr val="A31515"/>
                  </a:solidFill>
                  <a:latin typeface="Consolas" panose="020B0609020204030204" pitchFamily="49" charset="0"/>
                </a:rPr>
                <a:t>linux</a:t>
              </a:r>
              <a:r>
                <a:rPr lang="en-US" altLang="zh-CN" sz="1401" dirty="0">
                  <a:solidFill>
                    <a:srgbClr val="A31515"/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401" dirty="0" err="1">
                  <a:solidFill>
                    <a:srgbClr val="A31515"/>
                  </a:solidFill>
                  <a:latin typeface="Consolas" panose="020B0609020204030204" pitchFamily="49" charset="0"/>
                </a:rPr>
                <a:t>cdev.h</a:t>
              </a:r>
              <a:r>
                <a:rPr lang="en-US" altLang="zh-CN" sz="1401" dirty="0">
                  <a:solidFill>
                    <a:srgbClr val="A31515"/>
                  </a:solidFill>
                  <a:latin typeface="Consolas" panose="020B0609020204030204" pitchFamily="49" charset="0"/>
                </a:rPr>
                <a:t>&gt;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 rust/bindings/bindings_generated.rs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#[repr(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C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)]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#[derive(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Copy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Clone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)]</a:t>
              </a: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kobj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kobject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owner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module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ops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file_operations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list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list_head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dev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dev_t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count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core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ffi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c_uint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br>
                <a:rPr lang="en-US" altLang="zh-CN" sz="1192" dirty="0">
                  <a:solidFill>
                    <a:srgbClr val="333333"/>
                  </a:solidFill>
                  <a:latin typeface="Consolas" panose="020B0609020204030204" pitchFamily="49" charset="0"/>
                </a:rPr>
              </a:br>
              <a:endParaRPr lang="en-US" altLang="zh-CN" sz="1192" dirty="0">
                <a:solidFill>
                  <a:srgbClr val="33333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19EEC2E-6E3A-42A3-940A-B00086751059}"/>
                </a:ext>
              </a:extLst>
            </p:cNvPr>
            <p:cNvSpPr txBox="1"/>
            <p:nvPr/>
          </p:nvSpPr>
          <p:spPr>
            <a:xfrm>
              <a:off x="3722092" y="216114"/>
              <a:ext cx="4578487" cy="6425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 rust/kernel/chrdev.rs</a:t>
              </a: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/// Character device.</a:t>
              </a: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///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/// # Invariants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///   - [`self.0`] is valid and non-null.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bindings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);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RegistrationInner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N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usize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cdevs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[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Option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&gt;;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],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Registration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N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usize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inner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Option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RegistrationInner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&gt;&gt;,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br>
                <a:rPr lang="en-US" altLang="zh-CN" sz="1192" dirty="0">
                  <a:solidFill>
                    <a:srgbClr val="3B3B3B"/>
                  </a:solidFill>
                  <a:latin typeface="Consolas" panose="020B0609020204030204" pitchFamily="49" charset="0"/>
                </a:rPr>
              </a:b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impl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fn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alloc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(……)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-&gt;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Result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Self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 {</a:t>
              </a: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       // SAFETY: FFI call.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let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c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unsafe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{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bindings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cdev_alloc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()};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192" dirty="0">
                <a:solidFill>
                  <a:srgbClr val="333333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 rust/kernel/driver.rs</a:t>
              </a:r>
              <a:br>
                <a:rPr lang="en-US" altLang="zh-CN" sz="1192" dirty="0">
                  <a:solidFill>
                    <a:srgbClr val="333333"/>
                  </a:solidFill>
                  <a:latin typeface="Consolas" panose="020B0609020204030204" pitchFamily="49" charset="0"/>
                </a:rPr>
              </a:b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trait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DriverOps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   /// # Safety</a:t>
              </a: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   /// `reg` must point to valid, </a:t>
              </a:r>
              <a:r>
                <a:rPr lang="en-US" altLang="zh-CN" sz="1401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initialised</a:t>
              </a:r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, and writable memory.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unsafe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fn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795E26"/>
                  </a:solidFill>
                  <a:latin typeface="Consolas" panose="020B0609020204030204" pitchFamily="49" charset="0"/>
                </a:rPr>
                <a:t>register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reg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Self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RegType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,…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-&gt;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Result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192" dirty="0">
                <a:solidFill>
                  <a:srgbClr val="33333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322D56B-AE4A-4004-8058-9B3298D16721}"/>
                </a:ext>
              </a:extLst>
            </p:cNvPr>
            <p:cNvSpPr txBox="1"/>
            <p:nvPr/>
          </p:nvSpPr>
          <p:spPr>
            <a:xfrm>
              <a:off x="8300579" y="216114"/>
              <a:ext cx="3866021" cy="6425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samples/rust/rust_chrdev.rs</a:t>
              </a:r>
            </a:p>
            <a:p>
              <a:r>
                <a:rPr lang="en-US" altLang="zh-CN" sz="1401" dirty="0">
                  <a:solidFill>
                    <a:srgbClr val="795E26"/>
                  </a:solidFill>
                  <a:latin typeface="Consolas" panose="020B0609020204030204" pitchFamily="49" charset="0"/>
                </a:rPr>
                <a:t>module!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RustChrdev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name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zh-CN" sz="1401" dirty="0" err="1">
                  <a:solidFill>
                    <a:srgbClr val="A31515"/>
                  </a:solidFill>
                  <a:latin typeface="Consolas" panose="020B0609020204030204" pitchFamily="49" charset="0"/>
                </a:rPr>
                <a:t>rust_chrdev</a:t>
              </a:r>
              <a:r>
                <a:rPr lang="en-US" altLang="zh-CN" sz="1401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author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A31515"/>
                  </a:solidFill>
                  <a:latin typeface="Consolas" panose="020B0609020204030204" pitchFamily="49" charset="0"/>
                </a:rPr>
                <a:t>"Rust for Linux Contributors"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RustFile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RustChrdev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_dev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Pin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Box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chrdev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Registration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&gt;&gt;&gt;,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impl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kernel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Module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AF00DB"/>
                  </a:solidFill>
                  <a:latin typeface="Consolas" panose="020B0609020204030204" pitchFamily="49" charset="0"/>
                </a:rPr>
                <a:t>for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RustChrdev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fn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init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……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-&gt;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Result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Self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 {</a:t>
              </a:r>
              <a:b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</a:b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let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chr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chrdev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Registration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new_pinned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……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?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chr</a:t>
              </a:r>
              <a:r>
                <a:rPr lang="en-US" altLang="zh-CN" sz="140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zh-CN" sz="1401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as_mut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()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zh-CN" sz="1401" dirty="0">
                  <a:solidFill>
                    <a:srgbClr val="795E26"/>
                  </a:solidFill>
                  <a:latin typeface="Consolas" panose="020B0609020204030204" pitchFamily="49" charset="0"/>
                </a:rPr>
                <a:t>register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RustFile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&gt;()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?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b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</a:b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Ok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RustChrdev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_dev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chr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})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}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impl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Drop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AF00DB"/>
                  </a:solidFill>
                  <a:latin typeface="Consolas" panose="020B0609020204030204" pitchFamily="49" charset="0"/>
                </a:rPr>
                <a:t>for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RustChrdev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fn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795E26"/>
                  </a:solidFill>
                  <a:latin typeface="Consolas" panose="020B0609020204030204" pitchFamily="49" charset="0"/>
                </a:rPr>
                <a:t>drop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&amp;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self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 {……}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br>
                <a:rPr lang="en-US" altLang="zh-CN" sz="1192" dirty="0">
                  <a:solidFill>
                    <a:srgbClr val="333333"/>
                  </a:solidFill>
                  <a:latin typeface="Consolas" panose="020B0609020204030204" pitchFamily="49" charset="0"/>
                </a:rPr>
              </a:br>
              <a:endParaRPr lang="en-US" altLang="zh-CN" sz="1192" dirty="0">
                <a:solidFill>
                  <a:srgbClr val="33333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C053624-2425-40BB-82E8-D7B66F41F92C}"/>
                </a:ext>
              </a:extLst>
            </p:cNvPr>
            <p:cNvSpPr txBox="1"/>
            <p:nvPr/>
          </p:nvSpPr>
          <p:spPr>
            <a:xfrm>
              <a:off x="1487125" y="6591994"/>
              <a:ext cx="382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(a)</a:t>
              </a:r>
              <a:endParaRPr lang="zh-CN" altLang="en-US" sz="1600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F76D579-57DA-439C-B2F5-E4C2E08D5A4D}"/>
                </a:ext>
              </a:extLst>
            </p:cNvPr>
            <p:cNvSpPr txBox="1"/>
            <p:nvPr/>
          </p:nvSpPr>
          <p:spPr>
            <a:xfrm>
              <a:off x="5628950" y="6591994"/>
              <a:ext cx="382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(b)</a:t>
              </a:r>
              <a:endParaRPr lang="zh-CN" altLang="en-US" sz="16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AAFF7AF-292D-47EE-918F-E56A75A8BC0E}"/>
                </a:ext>
              </a:extLst>
            </p:cNvPr>
            <p:cNvSpPr txBox="1"/>
            <p:nvPr/>
          </p:nvSpPr>
          <p:spPr>
            <a:xfrm>
              <a:off x="10042397" y="6591994"/>
              <a:ext cx="382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(c)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01855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8B1A129-5A7D-49E6-9938-31C7F4969FFF}"/>
              </a:ext>
            </a:extLst>
          </p:cNvPr>
          <p:cNvGrpSpPr/>
          <p:nvPr/>
        </p:nvGrpSpPr>
        <p:grpSpPr>
          <a:xfrm>
            <a:off x="1304562" y="-1093003"/>
            <a:ext cx="6147950" cy="15016949"/>
            <a:chOff x="1304562" y="-1093003"/>
            <a:chExt cx="6147950" cy="1501694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42886C0-5925-4926-AE3A-E3B615764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40" y="3423488"/>
              <a:ext cx="5623776" cy="458567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253FE01-C93B-4B19-B095-AA421FFD7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4562" y="8830369"/>
              <a:ext cx="5623776" cy="4585673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95D0FE1-7313-4606-BCE6-62AA40ADF50A}"/>
                </a:ext>
              </a:extLst>
            </p:cNvPr>
            <p:cNvSpPr txBox="1"/>
            <p:nvPr/>
          </p:nvSpPr>
          <p:spPr>
            <a:xfrm>
              <a:off x="1480552" y="8054583"/>
              <a:ext cx="5797772" cy="4624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2400" dirty="0"/>
                <a:t>(b) The progress of the wrapped functions</a:t>
              </a:r>
              <a:endParaRPr lang="zh-CN" altLang="en-US" sz="2400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E8EE447-92F9-4152-854A-CC4F1F4B4635}"/>
                </a:ext>
              </a:extLst>
            </p:cNvPr>
            <p:cNvSpPr txBox="1"/>
            <p:nvPr/>
          </p:nvSpPr>
          <p:spPr>
            <a:xfrm>
              <a:off x="1634555" y="13461464"/>
              <a:ext cx="5521261" cy="4624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2400" dirty="0"/>
                <a:t>(c) The progress of the wrapped struts</a:t>
              </a:r>
              <a:endParaRPr lang="zh-CN" altLang="en-US" sz="2400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4A90765-CA45-4C6F-B7CB-3020F87C8E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251" y="-1093003"/>
              <a:ext cx="5521261" cy="3518245"/>
              <a:chOff x="1043248" y="1005394"/>
              <a:chExt cx="7932971" cy="5055029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515B9FBC-CDF4-49FB-8022-78FE7ECAE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3248" y="1005394"/>
                <a:ext cx="7296271" cy="505502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3FD8470-4AB5-4069-A82B-C05E33AE8264}"/>
                  </a:ext>
                </a:extLst>
              </p:cNvPr>
              <p:cNvSpPr txBox="1"/>
              <p:nvPr/>
            </p:nvSpPr>
            <p:spPr>
              <a:xfrm>
                <a:off x="2834640" y="2250860"/>
                <a:ext cx="1921518" cy="545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7.1%</a:t>
                </a:r>
                <a:endParaRPr lang="zh-CN" altLang="en-US" sz="2400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44CB999-2B92-4CDA-8E50-360657691E1C}"/>
                  </a:ext>
                </a:extLst>
              </p:cNvPr>
              <p:cNvSpPr txBox="1"/>
              <p:nvPr/>
            </p:nvSpPr>
            <p:spPr>
              <a:xfrm>
                <a:off x="2896293" y="4161462"/>
                <a:ext cx="2815486" cy="545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6.4</a:t>
                </a:r>
                <a:r>
                  <a:rPr lang="en-US" altLang="zh-CN" sz="1600" dirty="0"/>
                  <a:t>%</a:t>
                </a:r>
                <a:endParaRPr lang="zh-CN" altLang="en-US" sz="1600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F07EFA9-8AB8-444F-BE7E-068A4622B2EA}"/>
                  </a:ext>
                </a:extLst>
              </p:cNvPr>
              <p:cNvSpPr txBox="1"/>
              <p:nvPr/>
            </p:nvSpPr>
            <p:spPr>
              <a:xfrm>
                <a:off x="4583085" y="2257592"/>
                <a:ext cx="2117846" cy="545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37.6</a:t>
                </a:r>
                <a:r>
                  <a:rPr lang="en-US" altLang="zh-CN" sz="1600" dirty="0"/>
                  <a:t>%</a:t>
                </a:r>
                <a:endParaRPr lang="zh-CN" altLang="en-US" sz="1600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67A2171-A06D-42FB-8000-A498ABEC4B65}"/>
                  </a:ext>
                </a:extLst>
              </p:cNvPr>
              <p:cNvSpPr txBox="1"/>
              <p:nvPr/>
            </p:nvSpPr>
            <p:spPr>
              <a:xfrm>
                <a:off x="6576751" y="4162713"/>
                <a:ext cx="2399468" cy="545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74.6</a:t>
                </a:r>
                <a:r>
                  <a:rPr lang="en-US" altLang="zh-CN" sz="1600" dirty="0"/>
                  <a:t>%</a:t>
                </a:r>
                <a:endParaRPr lang="zh-CN" altLang="en-US" sz="1600" dirty="0"/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AE604D6-09F7-45C5-9811-87B0BAAB7CF9}"/>
                </a:ext>
              </a:extLst>
            </p:cNvPr>
            <p:cNvSpPr txBox="1"/>
            <p:nvPr/>
          </p:nvSpPr>
          <p:spPr>
            <a:xfrm>
              <a:off x="1931251" y="2693124"/>
              <a:ext cx="5521261" cy="4624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2400" dirty="0"/>
                <a:t>(a) The progress of the wrapped struts</a:t>
              </a:r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1638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8B1A129-5A7D-49E6-9938-31C7F4969FFF}"/>
              </a:ext>
            </a:extLst>
          </p:cNvPr>
          <p:cNvGrpSpPr/>
          <p:nvPr/>
        </p:nvGrpSpPr>
        <p:grpSpPr>
          <a:xfrm>
            <a:off x="1304562" y="-1093003"/>
            <a:ext cx="6222394" cy="15016949"/>
            <a:chOff x="1304562" y="-1093003"/>
            <a:chExt cx="6222394" cy="1501694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42886C0-5925-4926-AE3A-E3B615764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40" y="3423488"/>
              <a:ext cx="5623776" cy="458567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253FE01-C93B-4B19-B095-AA421FFD7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4562" y="8830369"/>
              <a:ext cx="5623776" cy="4585673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95D0FE1-7313-4606-BCE6-62AA40ADF50A}"/>
                </a:ext>
              </a:extLst>
            </p:cNvPr>
            <p:cNvSpPr txBox="1"/>
            <p:nvPr/>
          </p:nvSpPr>
          <p:spPr>
            <a:xfrm>
              <a:off x="1480552" y="8054583"/>
              <a:ext cx="6046404" cy="4624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2400" dirty="0"/>
                <a:t>(b) The progress of the wrapped functions</a:t>
              </a:r>
              <a:endParaRPr lang="zh-CN" altLang="en-US" sz="2400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E8EE447-92F9-4152-854A-CC4F1F4B4635}"/>
                </a:ext>
              </a:extLst>
            </p:cNvPr>
            <p:cNvSpPr txBox="1"/>
            <p:nvPr/>
          </p:nvSpPr>
          <p:spPr>
            <a:xfrm>
              <a:off x="1634555" y="13461464"/>
              <a:ext cx="5603643" cy="4624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2400" dirty="0"/>
                <a:t>(c) The progress of the wrapped struts</a:t>
              </a:r>
              <a:endParaRPr lang="zh-CN" altLang="en-US" sz="2400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4A90765-CA45-4C6F-B7CB-3020F87C8E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251" y="-1093003"/>
              <a:ext cx="5521261" cy="3518245"/>
              <a:chOff x="1043248" y="1005394"/>
              <a:chExt cx="7932971" cy="5055029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515B9FBC-CDF4-49FB-8022-78FE7ECAE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3248" y="1005394"/>
                <a:ext cx="7296271" cy="505502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3FD8470-4AB5-4069-A82B-C05E33AE8264}"/>
                  </a:ext>
                </a:extLst>
              </p:cNvPr>
              <p:cNvSpPr txBox="1"/>
              <p:nvPr/>
            </p:nvSpPr>
            <p:spPr>
              <a:xfrm>
                <a:off x="2834640" y="2250860"/>
                <a:ext cx="1921518" cy="545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7.1%</a:t>
                </a:r>
                <a:endParaRPr lang="zh-CN" altLang="en-US" sz="2400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44CB999-2B92-4CDA-8E50-360657691E1C}"/>
                  </a:ext>
                </a:extLst>
              </p:cNvPr>
              <p:cNvSpPr txBox="1"/>
              <p:nvPr/>
            </p:nvSpPr>
            <p:spPr>
              <a:xfrm>
                <a:off x="2896293" y="4161462"/>
                <a:ext cx="2815486" cy="545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6.4</a:t>
                </a:r>
                <a:r>
                  <a:rPr lang="en-US" altLang="zh-CN" sz="1600" dirty="0"/>
                  <a:t>%</a:t>
                </a:r>
                <a:endParaRPr lang="zh-CN" altLang="en-US" sz="1600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F07EFA9-8AB8-444F-BE7E-068A4622B2EA}"/>
                  </a:ext>
                </a:extLst>
              </p:cNvPr>
              <p:cNvSpPr txBox="1"/>
              <p:nvPr/>
            </p:nvSpPr>
            <p:spPr>
              <a:xfrm>
                <a:off x="4583085" y="2257592"/>
                <a:ext cx="2117846" cy="545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37.6</a:t>
                </a:r>
                <a:r>
                  <a:rPr lang="en-US" altLang="zh-CN" sz="1600" dirty="0"/>
                  <a:t>%</a:t>
                </a:r>
                <a:endParaRPr lang="zh-CN" altLang="en-US" sz="1600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67A2171-A06D-42FB-8000-A498ABEC4B65}"/>
                  </a:ext>
                </a:extLst>
              </p:cNvPr>
              <p:cNvSpPr txBox="1"/>
              <p:nvPr/>
            </p:nvSpPr>
            <p:spPr>
              <a:xfrm>
                <a:off x="6576751" y="4162713"/>
                <a:ext cx="2399468" cy="545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74.6</a:t>
                </a:r>
                <a:r>
                  <a:rPr lang="en-US" altLang="zh-CN" sz="1600" dirty="0"/>
                  <a:t>%</a:t>
                </a:r>
                <a:endParaRPr lang="zh-CN" altLang="en-US" sz="1600" dirty="0"/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AE604D6-09F7-45C5-9811-87B0BAAB7CF9}"/>
                </a:ext>
              </a:extLst>
            </p:cNvPr>
            <p:cNvSpPr txBox="1"/>
            <p:nvPr/>
          </p:nvSpPr>
          <p:spPr>
            <a:xfrm>
              <a:off x="1931251" y="2693124"/>
              <a:ext cx="5521261" cy="4624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2400" dirty="0"/>
                <a:t>(a) The progress of the wrapped struts</a:t>
              </a:r>
              <a:endParaRPr lang="zh-CN" altLang="en-US" sz="2400" dirty="0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7D2A0EA-63A6-45A0-8D82-EEA2C15C6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040" y="3440633"/>
            <a:ext cx="5623776" cy="455817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5926565-E2DA-4246-B8F0-36DCCAD63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562" y="8837608"/>
            <a:ext cx="5704814" cy="462385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6342453-5F11-4674-B473-59BABEF4A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562" y="8837608"/>
            <a:ext cx="5704814" cy="462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4A90765-CA45-4C6F-B7CB-3020F87C8EB6}"/>
              </a:ext>
            </a:extLst>
          </p:cNvPr>
          <p:cNvGrpSpPr>
            <a:grpSpLocks noChangeAspect="1"/>
          </p:cNvGrpSpPr>
          <p:nvPr/>
        </p:nvGrpSpPr>
        <p:grpSpPr>
          <a:xfrm>
            <a:off x="-7915394" y="-1035252"/>
            <a:ext cx="5521261" cy="3518245"/>
            <a:chOff x="1043248" y="1005394"/>
            <a:chExt cx="7932971" cy="505502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15B9FBC-CDF4-49FB-8022-78FE7ECAE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3248" y="1005394"/>
              <a:ext cx="7296271" cy="5055029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3FD8470-4AB5-4069-A82B-C05E33AE8264}"/>
                </a:ext>
              </a:extLst>
            </p:cNvPr>
            <p:cNvSpPr txBox="1"/>
            <p:nvPr/>
          </p:nvSpPr>
          <p:spPr>
            <a:xfrm>
              <a:off x="2834640" y="2250860"/>
              <a:ext cx="1921518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7.1%</a:t>
              </a:r>
              <a:endParaRPr lang="zh-CN" altLang="en-US" sz="2400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44CB999-2B92-4CDA-8E50-360657691E1C}"/>
                </a:ext>
              </a:extLst>
            </p:cNvPr>
            <p:cNvSpPr txBox="1"/>
            <p:nvPr/>
          </p:nvSpPr>
          <p:spPr>
            <a:xfrm>
              <a:off x="2896293" y="4161462"/>
              <a:ext cx="2815486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6.4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F07EFA9-8AB8-444F-BE7E-068A4622B2EA}"/>
                </a:ext>
              </a:extLst>
            </p:cNvPr>
            <p:cNvSpPr txBox="1"/>
            <p:nvPr/>
          </p:nvSpPr>
          <p:spPr>
            <a:xfrm>
              <a:off x="4583085" y="2257592"/>
              <a:ext cx="2117846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37.6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67A2171-A06D-42FB-8000-A498ABEC4B65}"/>
                </a:ext>
              </a:extLst>
            </p:cNvPr>
            <p:cNvSpPr txBox="1"/>
            <p:nvPr/>
          </p:nvSpPr>
          <p:spPr>
            <a:xfrm>
              <a:off x="6576751" y="4162713"/>
              <a:ext cx="2399468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74.6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33701D6-F82D-459E-8936-4FE2D44634F3}"/>
              </a:ext>
            </a:extLst>
          </p:cNvPr>
          <p:cNvGrpSpPr/>
          <p:nvPr/>
        </p:nvGrpSpPr>
        <p:grpSpPr>
          <a:xfrm>
            <a:off x="1678487" y="-693019"/>
            <a:ext cx="5704814" cy="13205787"/>
            <a:chOff x="1678487" y="-693019"/>
            <a:chExt cx="5704814" cy="13205787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3E12D40-275C-4DFB-9B53-077D3CC98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7677" y="2943533"/>
              <a:ext cx="5606436" cy="429112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7641B13-3C3F-4472-B41B-8FAA8ABDB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02" b="13580"/>
            <a:stretch/>
          </p:blipFill>
          <p:spPr>
            <a:xfrm>
              <a:off x="1727677" y="-693019"/>
              <a:ext cx="5552154" cy="3379115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95D0FE1-7313-4606-BCE6-62AA40ADF50A}"/>
                </a:ext>
              </a:extLst>
            </p:cNvPr>
            <p:cNvSpPr txBox="1"/>
            <p:nvPr/>
          </p:nvSpPr>
          <p:spPr>
            <a:xfrm>
              <a:off x="2159969" y="7260849"/>
              <a:ext cx="4741851" cy="4624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dirty="0"/>
                <a:t>(b) The progress of the wrapped functions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E8EE447-92F9-4152-854A-CC4F1F4B4635}"/>
                </a:ext>
              </a:extLst>
            </p:cNvPr>
            <p:cNvSpPr txBox="1"/>
            <p:nvPr/>
          </p:nvSpPr>
          <p:spPr>
            <a:xfrm>
              <a:off x="2416965" y="12050286"/>
              <a:ext cx="4173578" cy="4624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dirty="0"/>
                <a:t>(c) The progress of the wrapped struts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AE604D6-09F7-45C5-9811-87B0BAAB7CF9}"/>
                </a:ext>
              </a:extLst>
            </p:cNvPr>
            <p:cNvSpPr txBox="1"/>
            <p:nvPr/>
          </p:nvSpPr>
          <p:spPr>
            <a:xfrm>
              <a:off x="2467471" y="2686096"/>
              <a:ext cx="4072566" cy="4624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dirty="0"/>
                <a:t>(a) The progress of the wrapped struts</a:t>
              </a:r>
              <a:endParaRPr lang="zh-CN" altLang="en-US" dirty="0"/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33EB8BEA-8C5C-4C93-896E-A397006F7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8487" y="7587979"/>
              <a:ext cx="5704814" cy="4366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0413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4A90765-CA45-4C6F-B7CB-3020F87C8EB6}"/>
              </a:ext>
            </a:extLst>
          </p:cNvPr>
          <p:cNvGrpSpPr>
            <a:grpSpLocks noChangeAspect="1"/>
          </p:cNvGrpSpPr>
          <p:nvPr/>
        </p:nvGrpSpPr>
        <p:grpSpPr>
          <a:xfrm>
            <a:off x="-9705693" y="-2402040"/>
            <a:ext cx="5521261" cy="3518245"/>
            <a:chOff x="1043248" y="1005394"/>
            <a:chExt cx="7932971" cy="505502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15B9FBC-CDF4-49FB-8022-78FE7ECAE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3248" y="1005394"/>
              <a:ext cx="7296271" cy="5055029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3FD8470-4AB5-4069-A82B-C05E33AE8264}"/>
                </a:ext>
              </a:extLst>
            </p:cNvPr>
            <p:cNvSpPr txBox="1"/>
            <p:nvPr/>
          </p:nvSpPr>
          <p:spPr>
            <a:xfrm>
              <a:off x="2834640" y="2250860"/>
              <a:ext cx="1921518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7.1%</a:t>
              </a:r>
              <a:endParaRPr lang="zh-CN" altLang="en-US" sz="2400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44CB999-2B92-4CDA-8E50-360657691E1C}"/>
                </a:ext>
              </a:extLst>
            </p:cNvPr>
            <p:cNvSpPr txBox="1"/>
            <p:nvPr/>
          </p:nvSpPr>
          <p:spPr>
            <a:xfrm>
              <a:off x="2896293" y="4161462"/>
              <a:ext cx="2815486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6.4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F07EFA9-8AB8-444F-BE7E-068A4622B2EA}"/>
                </a:ext>
              </a:extLst>
            </p:cNvPr>
            <p:cNvSpPr txBox="1"/>
            <p:nvPr/>
          </p:nvSpPr>
          <p:spPr>
            <a:xfrm>
              <a:off x="4583085" y="2257592"/>
              <a:ext cx="2117846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37.6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67A2171-A06D-42FB-8000-A498ABEC4B65}"/>
                </a:ext>
              </a:extLst>
            </p:cNvPr>
            <p:cNvSpPr txBox="1"/>
            <p:nvPr/>
          </p:nvSpPr>
          <p:spPr>
            <a:xfrm>
              <a:off x="6576751" y="4162713"/>
              <a:ext cx="2399468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74.6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73E12D40-275C-4DFB-9B53-077D3CC98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8390" y="7663277"/>
            <a:ext cx="5606436" cy="429112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3EB8BEA-8C5C-4C93-896E-A397006F7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87" y="7587979"/>
            <a:ext cx="5704814" cy="436641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5D4FDE2-790C-4A90-8CD7-37CCE2485F26}"/>
              </a:ext>
            </a:extLst>
          </p:cNvPr>
          <p:cNvSpPr txBox="1"/>
          <p:nvPr/>
        </p:nvSpPr>
        <p:spPr>
          <a:xfrm>
            <a:off x="1634555" y="13461464"/>
            <a:ext cx="5603643" cy="4624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altLang="zh-CN" sz="2400" dirty="0"/>
              <a:t>(c) The progress of the wrapped struts</a:t>
            </a:r>
            <a:endParaRPr lang="zh-CN" altLang="en-US" sz="2400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246D6F1-4767-426B-8489-11EC21744CD8}"/>
              </a:ext>
            </a:extLst>
          </p:cNvPr>
          <p:cNvGrpSpPr/>
          <p:nvPr/>
        </p:nvGrpSpPr>
        <p:grpSpPr>
          <a:xfrm>
            <a:off x="-1319922" y="807242"/>
            <a:ext cx="14653377" cy="4403342"/>
            <a:chOff x="-1319922" y="807242"/>
            <a:chExt cx="14653377" cy="440334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1C3EBB9-8598-4290-9FBE-D0683595DC61}"/>
                </a:ext>
              </a:extLst>
            </p:cNvPr>
            <p:cNvSpPr/>
            <p:nvPr/>
          </p:nvSpPr>
          <p:spPr>
            <a:xfrm>
              <a:off x="-1319922" y="807242"/>
              <a:ext cx="14653376" cy="4403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9B5234E-C990-4D39-97FA-A8030DCF4FB1}"/>
                </a:ext>
              </a:extLst>
            </p:cNvPr>
            <p:cNvGrpSpPr/>
            <p:nvPr/>
          </p:nvGrpSpPr>
          <p:grpSpPr>
            <a:xfrm>
              <a:off x="-1319922" y="807243"/>
              <a:ext cx="14653377" cy="4403341"/>
              <a:chOff x="-3720222" y="1289843"/>
              <a:chExt cx="14653377" cy="4403341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27641B13-3C3F-4472-B41B-8FAA8ABDB0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902" b="13580"/>
              <a:stretch/>
            </p:blipFill>
            <p:spPr>
              <a:xfrm>
                <a:off x="-3720222" y="1520202"/>
                <a:ext cx="5552154" cy="3379115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5F15E066-CA3E-44A3-A365-CE878B4F9B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973"/>
              <a:stretch/>
            </p:blipFill>
            <p:spPr>
              <a:xfrm>
                <a:off x="-3720222" y="1289843"/>
                <a:ext cx="5357282" cy="3609474"/>
              </a:xfrm>
              <a:prstGeom prst="rect">
                <a:avLst/>
              </a:prstGeom>
            </p:spPr>
          </p:pic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AE604D6-09F7-45C5-9811-87B0BAAB7CF9}"/>
                  </a:ext>
                </a:extLst>
              </p:cNvPr>
              <p:cNvSpPr txBox="1"/>
              <p:nvPr/>
            </p:nvSpPr>
            <p:spPr>
              <a:xfrm>
                <a:off x="-2980428" y="5230702"/>
                <a:ext cx="4072566" cy="4624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r>
                  <a:rPr lang="en-US" altLang="zh-CN" dirty="0"/>
                  <a:t>(a) The merged progress of RFL</a:t>
                </a:r>
                <a:endParaRPr lang="zh-CN" altLang="en-US" dirty="0"/>
              </a:p>
            </p:txBody>
          </p:sp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C86AB5BC-3632-4D1B-8409-AB9CAA535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2438" y="1289843"/>
                <a:ext cx="5288736" cy="404795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3502188-4E8A-4740-877F-01EC2C7C3440}"/>
                  </a:ext>
                </a:extLst>
              </p:cNvPr>
              <p:cNvSpPr/>
              <p:nvPr/>
            </p:nvSpPr>
            <p:spPr>
              <a:xfrm>
                <a:off x="3098800" y="5085808"/>
                <a:ext cx="1158240" cy="579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95D0FE1-7313-4606-BCE6-62AA40ADF50A}"/>
                  </a:ext>
                </a:extLst>
              </p:cNvPr>
              <p:cNvSpPr txBox="1"/>
              <p:nvPr/>
            </p:nvSpPr>
            <p:spPr>
              <a:xfrm>
                <a:off x="1768809" y="5230702"/>
                <a:ext cx="4741851" cy="4624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r>
                  <a:rPr lang="en-US" altLang="zh-CN" dirty="0"/>
                  <a:t>(b) The progress of the wrapped functions</a:t>
                </a:r>
                <a:endParaRPr lang="zh-CN" altLang="en-US" dirty="0"/>
              </a:p>
            </p:txBody>
          </p:sp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5BC75E2D-6255-480F-B280-3677DD95E2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138"/>
              <a:stretch/>
            </p:blipFill>
            <p:spPr>
              <a:xfrm>
                <a:off x="6074799" y="1289843"/>
                <a:ext cx="4858356" cy="4047956"/>
              </a:xfrm>
              <a:prstGeom prst="rect">
                <a:avLst/>
              </a:prstGeom>
            </p:spPr>
          </p:pic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B6890C9-D955-4EB6-AAF8-CB01F7FB7B13}"/>
                  </a:ext>
                </a:extLst>
              </p:cNvPr>
              <p:cNvSpPr/>
              <p:nvPr/>
            </p:nvSpPr>
            <p:spPr>
              <a:xfrm>
                <a:off x="8140046" y="5048238"/>
                <a:ext cx="1158240" cy="579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E8EE447-92F9-4152-854A-CC4F1F4B4635}"/>
                  </a:ext>
                </a:extLst>
              </p:cNvPr>
              <p:cNvSpPr txBox="1"/>
              <p:nvPr/>
            </p:nvSpPr>
            <p:spPr>
              <a:xfrm>
                <a:off x="6759576" y="5230702"/>
                <a:ext cx="4173578" cy="4624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r>
                  <a:rPr lang="en-US" altLang="zh-CN" dirty="0"/>
                  <a:t>(c) The progress of the wrapped struts</a:t>
                </a:r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8116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42886C0-5925-4926-AE3A-E3B615764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040" y="3423488"/>
            <a:ext cx="3958225" cy="3227569"/>
          </a:xfrm>
          <a:prstGeom prst="rect">
            <a:avLst/>
          </a:prstGeom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253FE01-C93B-4B19-B095-AA421FFD7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040" y="7305523"/>
            <a:ext cx="3958226" cy="3227570"/>
          </a:xfrm>
          <a:prstGeom prst="rect">
            <a:avLst/>
          </a:prstGeom>
          <a:ln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95D0FE1-7313-4606-BCE6-62AA40ADF50A}"/>
              </a:ext>
            </a:extLst>
          </p:cNvPr>
          <p:cNvSpPr txBox="1"/>
          <p:nvPr/>
        </p:nvSpPr>
        <p:spPr>
          <a:xfrm>
            <a:off x="1616509" y="6884448"/>
            <a:ext cx="5797772" cy="4624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altLang="zh-CN" sz="1600" dirty="0"/>
              <a:t>(b) The progress of the wrapped functions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E8EE447-92F9-4152-854A-CC4F1F4B4635}"/>
              </a:ext>
            </a:extLst>
          </p:cNvPr>
          <p:cNvSpPr txBox="1"/>
          <p:nvPr/>
        </p:nvSpPr>
        <p:spPr>
          <a:xfrm>
            <a:off x="1634555" y="13461464"/>
            <a:ext cx="5521261" cy="4624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altLang="zh-CN" sz="2400" dirty="0"/>
              <a:t>(c) The progress of the wrapped struts</a:t>
            </a:r>
            <a:endParaRPr lang="zh-CN" altLang="en-US" sz="24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4A90765-CA45-4C6F-B7CB-3020F87C8EB6}"/>
              </a:ext>
            </a:extLst>
          </p:cNvPr>
          <p:cNvGrpSpPr>
            <a:grpSpLocks noChangeAspect="1"/>
          </p:cNvGrpSpPr>
          <p:nvPr/>
        </p:nvGrpSpPr>
        <p:grpSpPr>
          <a:xfrm>
            <a:off x="1931251" y="-1093003"/>
            <a:ext cx="5521261" cy="3518245"/>
            <a:chOff x="1043248" y="1005394"/>
            <a:chExt cx="7932971" cy="505502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15B9FBC-CDF4-49FB-8022-78FE7ECAE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3248" y="1005394"/>
              <a:ext cx="7296271" cy="5055029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3FD8470-4AB5-4069-A82B-C05E33AE8264}"/>
                </a:ext>
              </a:extLst>
            </p:cNvPr>
            <p:cNvSpPr txBox="1"/>
            <p:nvPr/>
          </p:nvSpPr>
          <p:spPr>
            <a:xfrm>
              <a:off x="2834640" y="2250860"/>
              <a:ext cx="1921518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7.1%</a:t>
              </a:r>
              <a:endParaRPr lang="zh-CN" altLang="en-US" sz="2400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44CB999-2B92-4CDA-8E50-360657691E1C}"/>
                </a:ext>
              </a:extLst>
            </p:cNvPr>
            <p:cNvSpPr txBox="1"/>
            <p:nvPr/>
          </p:nvSpPr>
          <p:spPr>
            <a:xfrm>
              <a:off x="2896293" y="4161462"/>
              <a:ext cx="2815486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6.4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F07EFA9-8AB8-444F-BE7E-068A4622B2EA}"/>
                </a:ext>
              </a:extLst>
            </p:cNvPr>
            <p:cNvSpPr txBox="1"/>
            <p:nvPr/>
          </p:nvSpPr>
          <p:spPr>
            <a:xfrm>
              <a:off x="4583085" y="2257592"/>
              <a:ext cx="2117846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37.6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67A2171-A06D-42FB-8000-A498ABEC4B65}"/>
                </a:ext>
              </a:extLst>
            </p:cNvPr>
            <p:cNvSpPr txBox="1"/>
            <p:nvPr/>
          </p:nvSpPr>
          <p:spPr>
            <a:xfrm>
              <a:off x="6576751" y="4162713"/>
              <a:ext cx="2399468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74.6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4AE604D6-09F7-45C5-9811-87B0BAAB7CF9}"/>
              </a:ext>
            </a:extLst>
          </p:cNvPr>
          <p:cNvSpPr txBox="1"/>
          <p:nvPr/>
        </p:nvSpPr>
        <p:spPr>
          <a:xfrm>
            <a:off x="1931251" y="2693124"/>
            <a:ext cx="5521261" cy="4624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altLang="zh-CN" sz="2400" dirty="0"/>
              <a:t>(a) The progress of the wrapped struts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19744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42886C0-5925-4926-AE3A-E3B615764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040" y="3423488"/>
            <a:ext cx="3958225" cy="3227569"/>
          </a:xfrm>
          <a:prstGeom prst="rect">
            <a:avLst/>
          </a:prstGeom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253FE01-C93B-4B19-B095-AA421FFD7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040" y="7305523"/>
            <a:ext cx="3958226" cy="3227570"/>
          </a:xfrm>
          <a:prstGeom prst="rect">
            <a:avLst/>
          </a:prstGeom>
          <a:ln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95D0FE1-7313-4606-BCE6-62AA40ADF50A}"/>
              </a:ext>
            </a:extLst>
          </p:cNvPr>
          <p:cNvSpPr txBox="1"/>
          <p:nvPr/>
        </p:nvSpPr>
        <p:spPr>
          <a:xfrm>
            <a:off x="1616509" y="6884448"/>
            <a:ext cx="5797772" cy="4624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altLang="zh-CN" sz="1600" dirty="0"/>
              <a:t>(b) The progress of the wrapped functions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E8EE447-92F9-4152-854A-CC4F1F4B4635}"/>
              </a:ext>
            </a:extLst>
          </p:cNvPr>
          <p:cNvSpPr txBox="1"/>
          <p:nvPr/>
        </p:nvSpPr>
        <p:spPr>
          <a:xfrm>
            <a:off x="1634555" y="13461464"/>
            <a:ext cx="5521261" cy="4624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altLang="zh-CN" sz="2400" dirty="0"/>
              <a:t>(c) The progress of the wrapped struts</a:t>
            </a:r>
            <a:endParaRPr lang="zh-CN" altLang="en-US" sz="24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4A90765-CA45-4C6F-B7CB-3020F87C8EB6}"/>
              </a:ext>
            </a:extLst>
          </p:cNvPr>
          <p:cNvGrpSpPr>
            <a:grpSpLocks noChangeAspect="1"/>
          </p:cNvGrpSpPr>
          <p:nvPr/>
        </p:nvGrpSpPr>
        <p:grpSpPr>
          <a:xfrm>
            <a:off x="1931251" y="-1093003"/>
            <a:ext cx="5521261" cy="3518245"/>
            <a:chOff x="1043248" y="1005394"/>
            <a:chExt cx="7932971" cy="505502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15B9FBC-CDF4-49FB-8022-78FE7ECAE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3248" y="1005394"/>
              <a:ext cx="7296271" cy="5055029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3FD8470-4AB5-4069-A82B-C05E33AE8264}"/>
                </a:ext>
              </a:extLst>
            </p:cNvPr>
            <p:cNvSpPr txBox="1"/>
            <p:nvPr/>
          </p:nvSpPr>
          <p:spPr>
            <a:xfrm>
              <a:off x="2834640" y="2250860"/>
              <a:ext cx="1921518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7.1%</a:t>
              </a:r>
              <a:endParaRPr lang="zh-CN" altLang="en-US" sz="2400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44CB999-2B92-4CDA-8E50-360657691E1C}"/>
                </a:ext>
              </a:extLst>
            </p:cNvPr>
            <p:cNvSpPr txBox="1"/>
            <p:nvPr/>
          </p:nvSpPr>
          <p:spPr>
            <a:xfrm>
              <a:off x="2896293" y="4161462"/>
              <a:ext cx="2815486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6.4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F07EFA9-8AB8-444F-BE7E-068A4622B2EA}"/>
                </a:ext>
              </a:extLst>
            </p:cNvPr>
            <p:cNvSpPr txBox="1"/>
            <p:nvPr/>
          </p:nvSpPr>
          <p:spPr>
            <a:xfrm>
              <a:off x="4583085" y="2257592"/>
              <a:ext cx="2117846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37.6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67A2171-A06D-42FB-8000-A498ABEC4B65}"/>
                </a:ext>
              </a:extLst>
            </p:cNvPr>
            <p:cNvSpPr txBox="1"/>
            <p:nvPr/>
          </p:nvSpPr>
          <p:spPr>
            <a:xfrm>
              <a:off x="6576751" y="4162713"/>
              <a:ext cx="2399468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74.6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4AE604D6-09F7-45C5-9811-87B0BAAB7CF9}"/>
              </a:ext>
            </a:extLst>
          </p:cNvPr>
          <p:cNvSpPr txBox="1"/>
          <p:nvPr/>
        </p:nvSpPr>
        <p:spPr>
          <a:xfrm>
            <a:off x="1931251" y="2693124"/>
            <a:ext cx="5521261" cy="4624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altLang="zh-CN" sz="2400" dirty="0"/>
              <a:t>(a) The progress of the wrapped struts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67010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2B0EDF3-6177-4D31-8FB0-B00FAB60A388}"/>
              </a:ext>
            </a:extLst>
          </p:cNvPr>
          <p:cNvGrpSpPr/>
          <p:nvPr/>
        </p:nvGrpSpPr>
        <p:grpSpPr>
          <a:xfrm>
            <a:off x="1043248" y="1005394"/>
            <a:ext cx="7296271" cy="5055029"/>
            <a:chOff x="1043248" y="1005394"/>
            <a:chExt cx="7296271" cy="505502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4802F71-2C76-4551-8C49-09EB2ADB4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3248" y="1005394"/>
              <a:ext cx="7296271" cy="505502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5AEAECD-F173-4EA4-92C8-B25EFB1F7934}"/>
                </a:ext>
              </a:extLst>
            </p:cNvPr>
            <p:cNvSpPr txBox="1"/>
            <p:nvPr/>
          </p:nvSpPr>
          <p:spPr>
            <a:xfrm>
              <a:off x="2834641" y="2250860"/>
              <a:ext cx="9143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7.1%</a:t>
              </a:r>
              <a:endParaRPr lang="zh-CN" altLang="en-US" sz="2400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4BB6DEC-DB2D-4FF6-A184-9692811EE4FF}"/>
                </a:ext>
              </a:extLst>
            </p:cNvPr>
            <p:cNvSpPr txBox="1"/>
            <p:nvPr/>
          </p:nvSpPr>
          <p:spPr>
            <a:xfrm>
              <a:off x="2896293" y="4161462"/>
              <a:ext cx="7910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6.4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1057260-A728-4888-9FA0-7DAF570D1EA3}"/>
                </a:ext>
              </a:extLst>
            </p:cNvPr>
            <p:cNvSpPr txBox="1"/>
            <p:nvPr/>
          </p:nvSpPr>
          <p:spPr>
            <a:xfrm>
              <a:off x="4583085" y="2257592"/>
              <a:ext cx="857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37.6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49A932C-4866-4C83-9879-D483608A2FFF}"/>
                </a:ext>
              </a:extLst>
            </p:cNvPr>
            <p:cNvSpPr txBox="1"/>
            <p:nvPr/>
          </p:nvSpPr>
          <p:spPr>
            <a:xfrm>
              <a:off x="6576752" y="4162713"/>
              <a:ext cx="857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74.6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78395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762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6153572D-4654-4ECC-B348-A265B4E0744D}"/>
              </a:ext>
            </a:extLst>
          </p:cNvPr>
          <p:cNvSpPr/>
          <p:nvPr/>
        </p:nvSpPr>
        <p:spPr>
          <a:xfrm>
            <a:off x="1492245" y="3204978"/>
            <a:ext cx="1645809" cy="448045"/>
          </a:xfrm>
          <a:prstGeom prst="roundRect">
            <a:avLst>
              <a:gd name="adj" fmla="val 538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structers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53096A12-CA66-43AE-846C-C07AD8C7966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96967" y="4126304"/>
            <a:ext cx="1102689" cy="447918"/>
          </a:xfrm>
          <a:prstGeom prst="bentConnector3">
            <a:avLst>
              <a:gd name="adj1" fmla="val 10050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3273A82-33B3-4C8E-B472-0E06ADAECE01}"/>
              </a:ext>
            </a:extLst>
          </p:cNvPr>
          <p:cNvCxnSpPr>
            <a:cxnSpLocks/>
          </p:cNvCxnSpPr>
          <p:nvPr/>
        </p:nvCxnSpPr>
        <p:spPr>
          <a:xfrm>
            <a:off x="3678864" y="1961707"/>
            <a:ext cx="349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A308262-8215-4FFA-AFCF-2ABEA7A9658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38054" y="3429000"/>
            <a:ext cx="54080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E7D647BE-1DCA-49DF-90C3-CDFA49BC3180}"/>
              </a:ext>
            </a:extLst>
          </p:cNvPr>
          <p:cNvSpPr/>
          <p:nvPr/>
        </p:nvSpPr>
        <p:spPr>
          <a:xfrm>
            <a:off x="4027967" y="1732370"/>
            <a:ext cx="4409912" cy="448045"/>
          </a:xfrm>
          <a:prstGeom prst="roundRect">
            <a:avLst>
              <a:gd name="adj" fmla="val 538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RQ1: What’s the status quo of RFL?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189C1D89-3F4E-4487-AA58-FC0637D7EC5B}"/>
              </a:ext>
            </a:extLst>
          </p:cNvPr>
          <p:cNvSpPr/>
          <p:nvPr/>
        </p:nvSpPr>
        <p:spPr>
          <a:xfrm>
            <a:off x="4050119" y="4677586"/>
            <a:ext cx="4387760" cy="448045"/>
          </a:xfrm>
          <a:prstGeom prst="roundRect">
            <a:avLst>
              <a:gd name="adj" fmla="val 538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RQ3:Where the RFL will go in next?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689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497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6BF0033-C0EB-4DFD-AC21-BCB5DC70FAA5}"/>
              </a:ext>
            </a:extLst>
          </p:cNvPr>
          <p:cNvGrpSpPr/>
          <p:nvPr/>
        </p:nvGrpSpPr>
        <p:grpSpPr>
          <a:xfrm>
            <a:off x="16932" y="216112"/>
            <a:ext cx="11382588" cy="6714436"/>
            <a:chOff x="16932" y="216112"/>
            <a:chExt cx="11382588" cy="671443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40F76D4-2089-4701-822C-DD0E82FD7259}"/>
                </a:ext>
              </a:extLst>
            </p:cNvPr>
            <p:cNvSpPr txBox="1"/>
            <p:nvPr/>
          </p:nvSpPr>
          <p:spPr>
            <a:xfrm>
              <a:off x="16932" y="216114"/>
              <a:ext cx="5784428" cy="6418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r>
                <a:rPr lang="en-US" altLang="zh-CN" sz="14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 In C</a:t>
              </a:r>
            </a:p>
            <a:p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elements {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	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void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inner;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};</a:t>
              </a:r>
              <a:b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factory {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	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elements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factory_inner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  <a:p>
              <a:endPara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factory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thread_thread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{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  	.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factory_inner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{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		.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256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   .inner = </a:t>
              </a:r>
              <a:r>
                <a:rPr lang="en-US" altLang="zh-CN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thread_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ptr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}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  <a:p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factory </a:t>
              </a:r>
              <a:r>
                <a:rPr lang="en-US" altLang="zh-CN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proxy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_thread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{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  	.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factory_inner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{</a:t>
              </a:r>
            </a:p>
            <a:p>
              <a:r>
                <a:rPr lang="en-US" altLang="zh-CN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	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256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   .inner = </a:t>
              </a:r>
              <a:r>
                <a:rPr lang="en-US" altLang="zh-CN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proxy_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ptr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}}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endPara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endPara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 In Rust</a:t>
              </a:r>
            </a:p>
            <a:p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elements&lt;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N: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usize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 { </a:t>
              </a:r>
            </a:p>
            <a:p>
              <a:r>
                <a:rPr lang="en-US" altLang="zh-CN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	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inner: [i32; N], 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b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factory { </a:t>
              </a:r>
            </a:p>
            <a:p>
              <a:r>
                <a:rPr lang="en-US" altLang="zh-CN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	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factory_inner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elements&lt;</a:t>
              </a:r>
              <a:r>
                <a:rPr lang="en-US" altLang="zh-CN" sz="14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8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256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&gt;, 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let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thread_factory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factory {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factory_inner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zh-CN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elements::&lt;</a:t>
              </a:r>
              <a:r>
                <a:rPr lang="en-US" altLang="zh-CN" sz="14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 8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256 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 { inner: [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 </a:t>
              </a:r>
              <a:r>
                <a:rPr lang="en-US" altLang="zh-CN" sz="14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8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256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 } };</a:t>
              </a:r>
              <a:b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let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proxy_factory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= factory {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factory_inner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zh-CN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	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elements::&lt;</a:t>
              </a:r>
              <a:r>
                <a:rPr lang="en-US" altLang="zh-CN" sz="14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 8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256 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 { inner: [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 </a:t>
              </a:r>
              <a:r>
                <a:rPr lang="en-US" altLang="zh-CN" sz="14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8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256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 } };</a:t>
              </a:r>
            </a:p>
            <a:p>
              <a:endPara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br>
                <a:rPr lang="en-US" altLang="zh-CN" sz="1400" dirty="0">
                  <a:solidFill>
                    <a:srgbClr val="333333"/>
                  </a:solidFill>
                  <a:latin typeface="Consolas" panose="020B0609020204030204" pitchFamily="49" charset="0"/>
                </a:rPr>
              </a:br>
              <a:endPara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19EEC2E-6E3A-42A3-940A-B00086751059}"/>
                </a:ext>
              </a:extLst>
            </p:cNvPr>
            <p:cNvSpPr txBox="1"/>
            <p:nvPr/>
          </p:nvSpPr>
          <p:spPr>
            <a:xfrm>
              <a:off x="5801360" y="216112"/>
              <a:ext cx="5598160" cy="6425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r>
                <a:rPr lang="en-US" altLang="zh-CN" sz="14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 In Rust but inflexible</a:t>
              </a:r>
            </a:p>
            <a:p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elements&lt;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N: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usize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 {</a:t>
              </a:r>
            </a:p>
            <a:p>
              <a:r>
                <a:rPr lang="en-US" altLang="zh-CN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inner: [i32; N],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b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trait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dyn_num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{ </a:t>
              </a:r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// </a:t>
              </a:r>
              <a:r>
                <a:rPr lang="en-US" altLang="zh-CN" sz="1400" b="0" dirty="0" err="1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fn</a:t>
              </a:r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use_elements</a:t>
              </a:r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(&amp;self); </a:t>
              </a:r>
              <a:r>
                <a:rPr lang="en-US" altLang="zh-CN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b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factory {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	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factory_inner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&amp;'static </a:t>
              </a:r>
              <a:r>
                <a:rPr lang="en-US" altLang="zh-CN" sz="1400" b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dyn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dyn_num</a:t>
              </a:r>
              <a:endPara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b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thread&lt;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T: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usize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&gt;{</a:t>
              </a:r>
            </a:p>
            <a:p>
              <a:r>
                <a:rPr lang="en-US" altLang="zh-CN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thread_elements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elements&lt;T&gt;,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b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400" b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impl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dyn_num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thread&lt;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256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 {}</a:t>
              </a:r>
            </a:p>
            <a:p>
              <a:b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proxy&lt;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T: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usize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&gt;{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	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proxy_elements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elements&lt;T&gt;,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b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400" b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impl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dyn_num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proxy&lt;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8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 {}</a:t>
              </a:r>
            </a:p>
            <a:p>
              <a:b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static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thread_factory_inner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thread&lt;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256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 = thread {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	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thread_elements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elements { inner: [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 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256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 },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};</a:t>
              </a:r>
              <a:b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static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proxy_factory_inner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proxy&lt;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8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 = proxy {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	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proxy_elements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 elements { inner: [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 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8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 },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};</a:t>
              </a:r>
              <a:endPara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let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thread_factory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factory {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factory_inner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	&amp;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thread_factory_inner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};</a:t>
              </a:r>
              <a:b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let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proxy_factory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= factory {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factory_inner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	&amp;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proxy_factory_inner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};</a:t>
              </a:r>
            </a:p>
            <a:p>
              <a:endPara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C053624-2425-40BB-82E8-D7B66F41F92C}"/>
                </a:ext>
              </a:extLst>
            </p:cNvPr>
            <p:cNvSpPr txBox="1"/>
            <p:nvPr/>
          </p:nvSpPr>
          <p:spPr>
            <a:xfrm>
              <a:off x="2717954" y="6591994"/>
              <a:ext cx="382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(a)</a:t>
              </a:r>
              <a:endParaRPr lang="zh-CN" altLang="en-US" sz="1600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F76D579-57DA-439C-B2F5-E4C2E08D5A4D}"/>
                </a:ext>
              </a:extLst>
            </p:cNvPr>
            <p:cNvSpPr txBox="1"/>
            <p:nvPr/>
          </p:nvSpPr>
          <p:spPr>
            <a:xfrm>
              <a:off x="8409247" y="6591994"/>
              <a:ext cx="382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(b)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33447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38B66F65-E2DD-40B5-A248-4207C0779B43}"/>
              </a:ext>
            </a:extLst>
          </p:cNvPr>
          <p:cNvGrpSpPr/>
          <p:nvPr/>
        </p:nvGrpSpPr>
        <p:grpSpPr>
          <a:xfrm>
            <a:off x="234950" y="1047750"/>
            <a:ext cx="11235708" cy="4705450"/>
            <a:chOff x="234950" y="1047750"/>
            <a:chExt cx="11235708" cy="470545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8B4D01ED-3BE1-4B68-88C7-B977D38BD8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5090" y="5290718"/>
              <a:ext cx="11175568" cy="462482"/>
              <a:chOff x="1404337" y="3815542"/>
              <a:chExt cx="8180936" cy="338554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A90E1BF-E77E-4C37-BE32-13FEA6F31BBC}"/>
                  </a:ext>
                </a:extLst>
              </p:cNvPr>
              <p:cNvSpPr txBox="1"/>
              <p:nvPr/>
            </p:nvSpPr>
            <p:spPr>
              <a:xfrm>
                <a:off x="1404337" y="3815542"/>
                <a:ext cx="424418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2400" dirty="0"/>
                  <a:t>(a) The percentage of different opinions </a:t>
                </a:r>
                <a:endParaRPr lang="zh-CN" altLang="en-US" sz="2400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CB5242C-DCEB-4C0D-B479-4E3281C951FE}"/>
                  </a:ext>
                </a:extLst>
              </p:cNvPr>
              <p:cNvSpPr txBox="1"/>
              <p:nvPr/>
            </p:nvSpPr>
            <p:spPr>
              <a:xfrm>
                <a:off x="5543501" y="3815542"/>
                <a:ext cx="404177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2400" dirty="0"/>
                  <a:t>(b) The specific reasons</a:t>
                </a:r>
                <a:endParaRPr lang="zh-CN" altLang="en-US" sz="2400" dirty="0"/>
              </a:p>
            </p:txBody>
          </p:sp>
        </p:grp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92E40A0-D28F-45C5-BA6E-A78A2CEF8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950" y="1047750"/>
              <a:ext cx="5512697" cy="3897312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620F4A3-5F00-46E9-9E75-686DEA1D3CB1}"/>
                </a:ext>
              </a:extLst>
            </p:cNvPr>
            <p:cNvSpPr txBox="1"/>
            <p:nvPr/>
          </p:nvSpPr>
          <p:spPr>
            <a:xfrm>
              <a:off x="5949397" y="1104800"/>
              <a:ext cx="5521261" cy="39421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Top5 of Positive reasons: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Safety and Memory Safety 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Compatibility and Integration 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Performance and Efficiency 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Code Quality and Standards 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Expressiveness and Features </a:t>
              </a:r>
            </a:p>
            <a:p>
              <a:pPr>
                <a:buFont typeface="+mj-lt"/>
                <a:buAutoNum type="arabicPeriod"/>
              </a:pP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Top5 of Negative reasons: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Learning Curve and Complexity 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Kernel Compatibility 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Resource Allocation 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Developer Sentiment 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Advocacy and Hype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9282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38B66F65-E2DD-40B5-A248-4207C0779B43}"/>
              </a:ext>
            </a:extLst>
          </p:cNvPr>
          <p:cNvGrpSpPr/>
          <p:nvPr/>
        </p:nvGrpSpPr>
        <p:grpSpPr>
          <a:xfrm>
            <a:off x="234950" y="1047750"/>
            <a:ext cx="9211704" cy="4044308"/>
            <a:chOff x="234950" y="1047750"/>
            <a:chExt cx="9211704" cy="404430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92E40A0-D28F-45C5-BA6E-A78A2CEF8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950" y="1047750"/>
              <a:ext cx="5512697" cy="3897312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620F4A3-5F00-46E9-9E75-686DEA1D3CB1}"/>
                </a:ext>
              </a:extLst>
            </p:cNvPr>
            <p:cNvSpPr txBox="1"/>
            <p:nvPr/>
          </p:nvSpPr>
          <p:spPr>
            <a:xfrm>
              <a:off x="5747647" y="1149876"/>
              <a:ext cx="3699007" cy="39421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Top5 of Positive reasons: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Safety and Memory Safety 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Compatibility and Integration 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Performance and Efficiency 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Code Quality and Standards 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Expressiveness and Features </a:t>
              </a:r>
            </a:p>
            <a:p>
              <a:pPr>
                <a:buFont typeface="+mj-lt"/>
                <a:buAutoNum type="arabicPeriod"/>
              </a:pP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Top5 of Negative reasons: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Learning Curve and Complexity 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Kernel Compatibility 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Resource Allocation 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Developer Sentiment </a:t>
              </a:r>
            </a:p>
            <a:p>
              <a:pPr>
                <a:buFont typeface="+mj-lt"/>
                <a:buAutoNum type="arabicPeriod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Advocacy and Hype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2301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66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>
            <a:extLst>
              <a:ext uri="{FF2B5EF4-FFF2-40B4-BE49-F238E27FC236}">
                <a16:creationId xmlns:a16="http://schemas.microsoft.com/office/drawing/2014/main" id="{F53A39F1-8403-4F27-A46A-292116DAD832}"/>
              </a:ext>
            </a:extLst>
          </p:cNvPr>
          <p:cNvGrpSpPr/>
          <p:nvPr/>
        </p:nvGrpSpPr>
        <p:grpSpPr>
          <a:xfrm>
            <a:off x="2008769" y="1329158"/>
            <a:ext cx="7715717" cy="4716228"/>
            <a:chOff x="2008769" y="1329158"/>
            <a:chExt cx="7715717" cy="4716228"/>
          </a:xfrm>
        </p:grpSpPr>
        <p:sp>
          <p:nvSpPr>
            <p:cNvPr id="6" name="箭头: 五边形 5">
              <a:extLst>
                <a:ext uri="{FF2B5EF4-FFF2-40B4-BE49-F238E27FC236}">
                  <a16:creationId xmlns:a16="http://schemas.microsoft.com/office/drawing/2014/main" id="{CD828944-C645-4224-BD0B-F07700A3A65D}"/>
                </a:ext>
              </a:extLst>
            </p:cNvPr>
            <p:cNvSpPr/>
            <p:nvPr/>
          </p:nvSpPr>
          <p:spPr>
            <a:xfrm>
              <a:off x="2008769" y="3578353"/>
              <a:ext cx="7602515" cy="155448"/>
            </a:xfrm>
            <a:prstGeom prst="homePlate">
              <a:avLst>
                <a:gd name="adj" fmla="val 246073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989EE027-184A-4ED3-9194-A82A88491CC1}"/>
                </a:ext>
              </a:extLst>
            </p:cNvPr>
            <p:cNvCxnSpPr>
              <a:cxnSpLocks/>
            </p:cNvCxnSpPr>
            <p:nvPr/>
          </p:nvCxnSpPr>
          <p:spPr>
            <a:xfrm>
              <a:off x="2670713" y="1972349"/>
              <a:ext cx="0" cy="1644590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E6581AB-38D3-456B-8B58-B41D8B77FA1D}"/>
                </a:ext>
              </a:extLst>
            </p:cNvPr>
            <p:cNvSpPr/>
            <p:nvPr/>
          </p:nvSpPr>
          <p:spPr>
            <a:xfrm>
              <a:off x="2008769" y="1329158"/>
              <a:ext cx="3508889" cy="63595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ea typeface="等线"/>
                  <a:cs typeface="Calibri"/>
                </a:rPr>
                <a:t>290</a:t>
              </a:r>
              <a:endParaRPr lang="zh-CN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AD2957F-4524-4DA2-B8E5-CF3B818E6236}"/>
                </a:ext>
              </a:extLst>
            </p:cNvPr>
            <p:cNvSpPr/>
            <p:nvPr/>
          </p:nvSpPr>
          <p:spPr>
            <a:xfrm>
              <a:off x="2550780" y="3542480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691D719-BB0D-4E59-B46D-244D74DD18AF}"/>
                </a:ext>
              </a:extLst>
            </p:cNvPr>
            <p:cNvSpPr txBox="1"/>
            <p:nvPr/>
          </p:nvSpPr>
          <p:spPr>
            <a:xfrm>
              <a:off x="2073431" y="1340205"/>
              <a:ext cx="3554227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13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Taesoo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 Kim started to use Rust writing Linux kernel drivers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733FE827-D510-4903-8910-251C07FD4FBF}"/>
                </a:ext>
              </a:extLst>
            </p:cNvPr>
            <p:cNvCxnSpPr>
              <a:cxnSpLocks/>
            </p:cNvCxnSpPr>
            <p:nvPr/>
          </p:nvCxnSpPr>
          <p:spPr>
            <a:xfrm>
              <a:off x="3662941" y="3642622"/>
              <a:ext cx="0" cy="1934288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D1D4FD4C-F2E3-436F-A827-B56D7736F01E}"/>
                </a:ext>
              </a:extLst>
            </p:cNvPr>
            <p:cNvSpPr/>
            <p:nvPr/>
          </p:nvSpPr>
          <p:spPr>
            <a:xfrm>
              <a:off x="3543824" y="3519821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137C72DD-BD3A-4E1E-BD53-1EF29BAF3547}"/>
                </a:ext>
              </a:extLst>
            </p:cNvPr>
            <p:cNvSpPr/>
            <p:nvPr/>
          </p:nvSpPr>
          <p:spPr>
            <a:xfrm>
              <a:off x="2401822" y="5084020"/>
              <a:ext cx="3768435" cy="71597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290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10B3973-A5D9-4F68-AC79-E878B92ED560}"/>
                </a:ext>
              </a:extLst>
            </p:cNvPr>
            <p:cNvSpPr txBox="1"/>
            <p:nvPr/>
          </p:nvSpPr>
          <p:spPr>
            <a:xfrm>
              <a:off x="2374580" y="5122056"/>
              <a:ext cx="3805696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2019 Alex and Thomas presented the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linux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-kernel-module-rust project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0523F07B-0C92-45DB-ACFA-A91A588BEE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6309" y="3622957"/>
              <a:ext cx="1987" cy="919031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8AFFCEE-CE47-44A0-BA0C-310463CE3FF5}"/>
                </a:ext>
              </a:extLst>
            </p:cNvPr>
            <p:cNvSpPr/>
            <p:nvPr/>
          </p:nvSpPr>
          <p:spPr>
            <a:xfrm>
              <a:off x="5575455" y="3519821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F09EB6F6-535D-4AB9-972D-5E122E0D9E91}"/>
                </a:ext>
              </a:extLst>
            </p:cNvPr>
            <p:cNvSpPr/>
            <p:nvPr/>
          </p:nvSpPr>
          <p:spPr>
            <a:xfrm>
              <a:off x="4129532" y="3993441"/>
              <a:ext cx="3133554" cy="92333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ea typeface="等线"/>
                  <a:cs typeface="Calibri"/>
                </a:rPr>
                <a:t>290</a:t>
              </a:r>
              <a:endParaRPr lang="zh-CN" dirty="0"/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4F197F71-4AFF-4A43-A7F7-64DF4E20A326}"/>
                </a:ext>
              </a:extLst>
            </p:cNvPr>
            <p:cNvCxnSpPr>
              <a:cxnSpLocks/>
            </p:cNvCxnSpPr>
            <p:nvPr/>
          </p:nvCxnSpPr>
          <p:spPr>
            <a:xfrm>
              <a:off x="4764593" y="2828012"/>
              <a:ext cx="0" cy="788927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793AAAD4-7178-4503-990C-FCA97E3B9EC6}"/>
                </a:ext>
              </a:extLst>
            </p:cNvPr>
            <p:cNvSpPr/>
            <p:nvPr/>
          </p:nvSpPr>
          <p:spPr>
            <a:xfrm>
              <a:off x="3218782" y="2213538"/>
              <a:ext cx="3283282" cy="9636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ea typeface="等线"/>
                  <a:cs typeface="Calibri"/>
                </a:rPr>
                <a:t>290</a:t>
              </a:r>
              <a:endParaRPr lang="zh-CN" dirty="0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E9E93837-C7AB-4A28-B174-351CA090E7DD}"/>
                </a:ext>
              </a:extLst>
            </p:cNvPr>
            <p:cNvSpPr/>
            <p:nvPr/>
          </p:nvSpPr>
          <p:spPr>
            <a:xfrm>
              <a:off x="4644660" y="3542480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3A5F285-000B-41B4-B866-749819E7B6B6}"/>
                </a:ext>
              </a:extLst>
            </p:cNvPr>
            <p:cNvSpPr txBox="1"/>
            <p:nvPr/>
          </p:nvSpPr>
          <p:spPr>
            <a:xfrm>
              <a:off x="3308110" y="2253858"/>
              <a:ext cx="3156517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20 Nick started a session in LPC to bring attention from the community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3CED8707-1F56-4062-B0D1-B1227E556E01}"/>
                </a:ext>
              </a:extLst>
            </p:cNvPr>
            <p:cNvSpPr txBox="1"/>
            <p:nvPr/>
          </p:nvSpPr>
          <p:spPr>
            <a:xfrm>
              <a:off x="4187008" y="4006427"/>
              <a:ext cx="3018601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2020 The first PR of RFL was committed by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Miguel Ojeda on the GitHub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0E1C5DAA-D2E8-475E-B790-322133A01295}"/>
                </a:ext>
              </a:extLst>
            </p:cNvPr>
            <p:cNvCxnSpPr>
              <a:cxnSpLocks/>
            </p:cNvCxnSpPr>
            <p:nvPr/>
          </p:nvCxnSpPr>
          <p:spPr>
            <a:xfrm>
              <a:off x="6764339" y="1972349"/>
              <a:ext cx="0" cy="1644590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CC24FA15-8A84-4DF3-9613-02719CF5FDC7}"/>
                </a:ext>
              </a:extLst>
            </p:cNvPr>
            <p:cNvSpPr/>
            <p:nvPr/>
          </p:nvSpPr>
          <p:spPr>
            <a:xfrm>
              <a:off x="6102395" y="1329158"/>
              <a:ext cx="3508889" cy="63595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ea typeface="等线"/>
                  <a:cs typeface="Calibri"/>
                </a:rPr>
                <a:t>290</a:t>
              </a:r>
              <a:endParaRPr lang="zh-CN" dirty="0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CDF39267-214F-41EB-B4A7-C4B5123C5DDF}"/>
                </a:ext>
              </a:extLst>
            </p:cNvPr>
            <p:cNvSpPr/>
            <p:nvPr/>
          </p:nvSpPr>
          <p:spPr>
            <a:xfrm>
              <a:off x="6644406" y="3542480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DD74712-E9CE-45DB-B47B-2A3A14484686}"/>
                </a:ext>
              </a:extLst>
            </p:cNvPr>
            <p:cNvSpPr txBox="1"/>
            <p:nvPr/>
          </p:nvSpPr>
          <p:spPr>
            <a:xfrm>
              <a:off x="6170259" y="1340205"/>
              <a:ext cx="3554227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21 Miguel Ojeda gave an RFL RFC in the mailing list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8B9A2E23-F1DD-4DF1-9C73-BC2B6E19B698}"/>
                </a:ext>
              </a:extLst>
            </p:cNvPr>
            <p:cNvCxnSpPr>
              <a:cxnSpLocks/>
            </p:cNvCxnSpPr>
            <p:nvPr/>
          </p:nvCxnSpPr>
          <p:spPr>
            <a:xfrm>
              <a:off x="7759271" y="3680658"/>
              <a:ext cx="0" cy="1934288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50F512EE-9D87-423D-845D-5D94EA5FDC40}"/>
                </a:ext>
              </a:extLst>
            </p:cNvPr>
            <p:cNvSpPr/>
            <p:nvPr/>
          </p:nvSpPr>
          <p:spPr>
            <a:xfrm>
              <a:off x="7640154" y="3557857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CE3BF6E0-66FD-41C8-BFF2-3B684F31B10A}"/>
                </a:ext>
              </a:extLst>
            </p:cNvPr>
            <p:cNvSpPr/>
            <p:nvPr/>
          </p:nvSpPr>
          <p:spPr>
            <a:xfrm>
              <a:off x="6502064" y="5118195"/>
              <a:ext cx="3032141" cy="71597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290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6395EF6-3E2C-47A9-8F8D-A4FA77FFC4B6}"/>
                </a:ext>
              </a:extLst>
            </p:cNvPr>
            <p:cNvSpPr txBox="1"/>
            <p:nvPr/>
          </p:nvSpPr>
          <p:spPr>
            <a:xfrm>
              <a:off x="6477059" y="5122056"/>
              <a:ext cx="3018602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22 RFL was merged into the Linux mainline in 6.1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9177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>
            <a:extLst>
              <a:ext uri="{FF2B5EF4-FFF2-40B4-BE49-F238E27FC236}">
                <a16:creationId xmlns:a16="http://schemas.microsoft.com/office/drawing/2014/main" id="{F53A39F1-8403-4F27-A46A-292116DAD832}"/>
              </a:ext>
            </a:extLst>
          </p:cNvPr>
          <p:cNvGrpSpPr/>
          <p:nvPr/>
        </p:nvGrpSpPr>
        <p:grpSpPr>
          <a:xfrm>
            <a:off x="2008769" y="1329158"/>
            <a:ext cx="7715717" cy="4716228"/>
            <a:chOff x="2008769" y="1329158"/>
            <a:chExt cx="7715717" cy="4716228"/>
          </a:xfrm>
        </p:grpSpPr>
        <p:sp>
          <p:nvSpPr>
            <p:cNvPr id="6" name="箭头: 五边形 5">
              <a:extLst>
                <a:ext uri="{FF2B5EF4-FFF2-40B4-BE49-F238E27FC236}">
                  <a16:creationId xmlns:a16="http://schemas.microsoft.com/office/drawing/2014/main" id="{CD828944-C645-4224-BD0B-F07700A3A65D}"/>
                </a:ext>
              </a:extLst>
            </p:cNvPr>
            <p:cNvSpPr/>
            <p:nvPr/>
          </p:nvSpPr>
          <p:spPr>
            <a:xfrm>
              <a:off x="2008769" y="3578353"/>
              <a:ext cx="7602515" cy="155448"/>
            </a:xfrm>
            <a:prstGeom prst="homePlate">
              <a:avLst>
                <a:gd name="adj" fmla="val 246073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989EE027-184A-4ED3-9194-A82A88491CC1}"/>
                </a:ext>
              </a:extLst>
            </p:cNvPr>
            <p:cNvCxnSpPr>
              <a:cxnSpLocks/>
            </p:cNvCxnSpPr>
            <p:nvPr/>
          </p:nvCxnSpPr>
          <p:spPr>
            <a:xfrm>
              <a:off x="2670713" y="1972349"/>
              <a:ext cx="0" cy="1644590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E6581AB-38D3-456B-8B58-B41D8B77FA1D}"/>
                </a:ext>
              </a:extLst>
            </p:cNvPr>
            <p:cNvSpPr/>
            <p:nvPr/>
          </p:nvSpPr>
          <p:spPr>
            <a:xfrm>
              <a:off x="2008769" y="1329158"/>
              <a:ext cx="3508889" cy="63595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ea typeface="等线"/>
                  <a:cs typeface="Calibri"/>
                </a:rPr>
                <a:t>290</a:t>
              </a:r>
              <a:endParaRPr lang="zh-CN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AD2957F-4524-4DA2-B8E5-CF3B818E6236}"/>
                </a:ext>
              </a:extLst>
            </p:cNvPr>
            <p:cNvSpPr/>
            <p:nvPr/>
          </p:nvSpPr>
          <p:spPr>
            <a:xfrm>
              <a:off x="2550780" y="3542480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691D719-BB0D-4E59-B46D-244D74DD18AF}"/>
                </a:ext>
              </a:extLst>
            </p:cNvPr>
            <p:cNvSpPr txBox="1"/>
            <p:nvPr/>
          </p:nvSpPr>
          <p:spPr>
            <a:xfrm>
              <a:off x="2073431" y="1340205"/>
              <a:ext cx="3554227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13 First project started to use Rust writing Linux kernel drivers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733FE827-D510-4903-8910-251C07FD4FBF}"/>
                </a:ext>
              </a:extLst>
            </p:cNvPr>
            <p:cNvCxnSpPr>
              <a:cxnSpLocks/>
            </p:cNvCxnSpPr>
            <p:nvPr/>
          </p:nvCxnSpPr>
          <p:spPr>
            <a:xfrm>
              <a:off x="3662941" y="3642622"/>
              <a:ext cx="0" cy="1934288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D1D4FD4C-F2E3-436F-A827-B56D7736F01E}"/>
                </a:ext>
              </a:extLst>
            </p:cNvPr>
            <p:cNvSpPr/>
            <p:nvPr/>
          </p:nvSpPr>
          <p:spPr>
            <a:xfrm>
              <a:off x="3543824" y="3519821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137C72DD-BD3A-4E1E-BD53-1EF29BAF3547}"/>
                </a:ext>
              </a:extLst>
            </p:cNvPr>
            <p:cNvSpPr/>
            <p:nvPr/>
          </p:nvSpPr>
          <p:spPr>
            <a:xfrm>
              <a:off x="2401822" y="5084020"/>
              <a:ext cx="3768435" cy="71597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290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10B3973-A5D9-4F68-AC79-E878B92ED560}"/>
                </a:ext>
              </a:extLst>
            </p:cNvPr>
            <p:cNvSpPr txBox="1"/>
            <p:nvPr/>
          </p:nvSpPr>
          <p:spPr>
            <a:xfrm>
              <a:off x="2374580" y="5122056"/>
              <a:ext cx="3805696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2019 Alex and Thomas presented the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linux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-kernel-module-rust project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0523F07B-0C92-45DB-ACFA-A91A588BEE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6309" y="3622957"/>
              <a:ext cx="1987" cy="919031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8AFFCEE-CE47-44A0-BA0C-310463CE3FF5}"/>
                </a:ext>
              </a:extLst>
            </p:cNvPr>
            <p:cNvSpPr/>
            <p:nvPr/>
          </p:nvSpPr>
          <p:spPr>
            <a:xfrm>
              <a:off x="5575455" y="3519821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F09EB6F6-535D-4AB9-972D-5E122E0D9E91}"/>
                </a:ext>
              </a:extLst>
            </p:cNvPr>
            <p:cNvSpPr/>
            <p:nvPr/>
          </p:nvSpPr>
          <p:spPr>
            <a:xfrm>
              <a:off x="4129532" y="3993441"/>
              <a:ext cx="3133554" cy="92333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ea typeface="等线"/>
                  <a:cs typeface="Calibri"/>
                </a:rPr>
                <a:t>290</a:t>
              </a:r>
              <a:endParaRPr lang="zh-CN" dirty="0"/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4F197F71-4AFF-4A43-A7F7-64DF4E20A326}"/>
                </a:ext>
              </a:extLst>
            </p:cNvPr>
            <p:cNvCxnSpPr>
              <a:cxnSpLocks/>
            </p:cNvCxnSpPr>
            <p:nvPr/>
          </p:nvCxnSpPr>
          <p:spPr>
            <a:xfrm>
              <a:off x="4764593" y="2828012"/>
              <a:ext cx="0" cy="788927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793AAAD4-7178-4503-990C-FCA97E3B9EC6}"/>
                </a:ext>
              </a:extLst>
            </p:cNvPr>
            <p:cNvSpPr/>
            <p:nvPr/>
          </p:nvSpPr>
          <p:spPr>
            <a:xfrm>
              <a:off x="3218782" y="2213538"/>
              <a:ext cx="3283282" cy="9636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ea typeface="等线"/>
                  <a:cs typeface="Calibri"/>
                </a:rPr>
                <a:t>290</a:t>
              </a:r>
              <a:endParaRPr lang="zh-CN" dirty="0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E9E93837-C7AB-4A28-B174-351CA090E7DD}"/>
                </a:ext>
              </a:extLst>
            </p:cNvPr>
            <p:cNvSpPr/>
            <p:nvPr/>
          </p:nvSpPr>
          <p:spPr>
            <a:xfrm>
              <a:off x="4644660" y="3542480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3A5F285-000B-41B4-B866-749819E7B6B6}"/>
                </a:ext>
              </a:extLst>
            </p:cNvPr>
            <p:cNvSpPr txBox="1"/>
            <p:nvPr/>
          </p:nvSpPr>
          <p:spPr>
            <a:xfrm>
              <a:off x="3308110" y="2253858"/>
              <a:ext cx="3156517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20 A session in LPC to bring attention from the community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3CED8707-1F56-4062-B0D1-B1227E556E01}"/>
                </a:ext>
              </a:extLst>
            </p:cNvPr>
            <p:cNvSpPr txBox="1"/>
            <p:nvPr/>
          </p:nvSpPr>
          <p:spPr>
            <a:xfrm>
              <a:off x="4187008" y="4006427"/>
              <a:ext cx="3018601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2020 The first PR of RFL was committed by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Miguel Ojeda on the GitHub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0E1C5DAA-D2E8-475E-B790-322133A01295}"/>
                </a:ext>
              </a:extLst>
            </p:cNvPr>
            <p:cNvCxnSpPr>
              <a:cxnSpLocks/>
            </p:cNvCxnSpPr>
            <p:nvPr/>
          </p:nvCxnSpPr>
          <p:spPr>
            <a:xfrm>
              <a:off x="6764339" y="1972349"/>
              <a:ext cx="0" cy="1644590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CC24FA15-8A84-4DF3-9613-02719CF5FDC7}"/>
                </a:ext>
              </a:extLst>
            </p:cNvPr>
            <p:cNvSpPr/>
            <p:nvPr/>
          </p:nvSpPr>
          <p:spPr>
            <a:xfrm>
              <a:off x="6102395" y="1329158"/>
              <a:ext cx="3508889" cy="63595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ea typeface="等线"/>
                  <a:cs typeface="Calibri"/>
                </a:rPr>
                <a:t>290</a:t>
              </a:r>
              <a:endParaRPr lang="zh-CN" dirty="0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CDF39267-214F-41EB-B4A7-C4B5123C5DDF}"/>
                </a:ext>
              </a:extLst>
            </p:cNvPr>
            <p:cNvSpPr/>
            <p:nvPr/>
          </p:nvSpPr>
          <p:spPr>
            <a:xfrm>
              <a:off x="6644406" y="3542480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DD74712-E9CE-45DB-B47B-2A3A14484686}"/>
                </a:ext>
              </a:extLst>
            </p:cNvPr>
            <p:cNvSpPr txBox="1"/>
            <p:nvPr/>
          </p:nvSpPr>
          <p:spPr>
            <a:xfrm>
              <a:off x="6170259" y="1340205"/>
              <a:ext cx="3554227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21 Miguel Ojeda gave an RFL RFC in the mailing list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8B9A2E23-F1DD-4DF1-9C73-BC2B6E19B698}"/>
                </a:ext>
              </a:extLst>
            </p:cNvPr>
            <p:cNvCxnSpPr>
              <a:cxnSpLocks/>
            </p:cNvCxnSpPr>
            <p:nvPr/>
          </p:nvCxnSpPr>
          <p:spPr>
            <a:xfrm>
              <a:off x="7759271" y="3680658"/>
              <a:ext cx="0" cy="1934288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50F512EE-9D87-423D-845D-5D94EA5FDC40}"/>
                </a:ext>
              </a:extLst>
            </p:cNvPr>
            <p:cNvSpPr/>
            <p:nvPr/>
          </p:nvSpPr>
          <p:spPr>
            <a:xfrm>
              <a:off x="7640154" y="3557857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CE3BF6E0-66FD-41C8-BFF2-3B684F31B10A}"/>
                </a:ext>
              </a:extLst>
            </p:cNvPr>
            <p:cNvSpPr/>
            <p:nvPr/>
          </p:nvSpPr>
          <p:spPr>
            <a:xfrm>
              <a:off x="6502064" y="5118195"/>
              <a:ext cx="3032141" cy="71597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290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6395EF6-3E2C-47A9-8F8D-A4FA77FFC4B6}"/>
                </a:ext>
              </a:extLst>
            </p:cNvPr>
            <p:cNvSpPr txBox="1"/>
            <p:nvPr/>
          </p:nvSpPr>
          <p:spPr>
            <a:xfrm>
              <a:off x="6477059" y="5122056"/>
              <a:ext cx="3018602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22 RFL was merged into the Linux mainline in 6.1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7987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CF54508-0B2B-4EC8-9711-CB0FDC08DF16}"/>
              </a:ext>
            </a:extLst>
          </p:cNvPr>
          <p:cNvGrpSpPr/>
          <p:nvPr/>
        </p:nvGrpSpPr>
        <p:grpSpPr>
          <a:xfrm>
            <a:off x="2008769" y="1089613"/>
            <a:ext cx="7715715" cy="5011584"/>
            <a:chOff x="2008769" y="1089613"/>
            <a:chExt cx="7715715" cy="5011584"/>
          </a:xfrm>
        </p:grpSpPr>
        <p:sp>
          <p:nvSpPr>
            <p:cNvPr id="6" name="箭头: 五边形 5">
              <a:extLst>
                <a:ext uri="{FF2B5EF4-FFF2-40B4-BE49-F238E27FC236}">
                  <a16:creationId xmlns:a16="http://schemas.microsoft.com/office/drawing/2014/main" id="{CD828944-C645-4224-BD0B-F07700A3A65D}"/>
                </a:ext>
              </a:extLst>
            </p:cNvPr>
            <p:cNvSpPr/>
            <p:nvPr/>
          </p:nvSpPr>
          <p:spPr>
            <a:xfrm>
              <a:off x="2008769" y="3578353"/>
              <a:ext cx="7602515" cy="155448"/>
            </a:xfrm>
            <a:prstGeom prst="homePlate">
              <a:avLst>
                <a:gd name="adj" fmla="val 246073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989EE027-184A-4ED3-9194-A82A88491CC1}"/>
                </a:ext>
              </a:extLst>
            </p:cNvPr>
            <p:cNvCxnSpPr>
              <a:cxnSpLocks/>
            </p:cNvCxnSpPr>
            <p:nvPr/>
          </p:nvCxnSpPr>
          <p:spPr>
            <a:xfrm>
              <a:off x="2670713" y="1972349"/>
              <a:ext cx="0" cy="1644590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E6581AB-38D3-456B-8B58-B41D8B77FA1D}"/>
                </a:ext>
              </a:extLst>
            </p:cNvPr>
            <p:cNvSpPr/>
            <p:nvPr/>
          </p:nvSpPr>
          <p:spPr>
            <a:xfrm>
              <a:off x="2008769" y="1089613"/>
              <a:ext cx="3508889" cy="87550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ea typeface="等线"/>
                  <a:cs typeface="Calibri"/>
                </a:rPr>
                <a:t>290</a:t>
              </a:r>
              <a:endParaRPr lang="zh-CN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AD2957F-4524-4DA2-B8E5-CF3B818E6236}"/>
                </a:ext>
              </a:extLst>
            </p:cNvPr>
            <p:cNvSpPr/>
            <p:nvPr/>
          </p:nvSpPr>
          <p:spPr>
            <a:xfrm>
              <a:off x="2550780" y="3542480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691D719-BB0D-4E59-B46D-244D74DD18AF}"/>
                </a:ext>
              </a:extLst>
            </p:cNvPr>
            <p:cNvSpPr txBox="1"/>
            <p:nvPr/>
          </p:nvSpPr>
          <p:spPr>
            <a:xfrm>
              <a:off x="2074580" y="1111854"/>
              <a:ext cx="3554227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13.5 First project started to use Rust writing Linux kernel drivers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733FE827-D510-4903-8910-251C07FD4FBF}"/>
                </a:ext>
              </a:extLst>
            </p:cNvPr>
            <p:cNvCxnSpPr>
              <a:cxnSpLocks/>
            </p:cNvCxnSpPr>
            <p:nvPr/>
          </p:nvCxnSpPr>
          <p:spPr>
            <a:xfrm>
              <a:off x="3662941" y="3642622"/>
              <a:ext cx="0" cy="1934288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D1D4FD4C-F2E3-436F-A827-B56D7736F01E}"/>
                </a:ext>
              </a:extLst>
            </p:cNvPr>
            <p:cNvSpPr/>
            <p:nvPr/>
          </p:nvSpPr>
          <p:spPr>
            <a:xfrm>
              <a:off x="3543824" y="3519821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137C72DD-BD3A-4E1E-BD53-1EF29BAF3547}"/>
                </a:ext>
              </a:extLst>
            </p:cNvPr>
            <p:cNvSpPr/>
            <p:nvPr/>
          </p:nvSpPr>
          <p:spPr>
            <a:xfrm>
              <a:off x="2401822" y="5046924"/>
              <a:ext cx="3768435" cy="71597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290</a:t>
              </a:r>
              <a:r>
                <a:rPr lang="en-US" altLang="zh-CN" dirty="0"/>
                <a:t>c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10B3973-A5D9-4F68-AC79-E878B92ED560}"/>
                </a:ext>
              </a:extLst>
            </p:cNvPr>
            <p:cNvSpPr txBox="1"/>
            <p:nvPr/>
          </p:nvSpPr>
          <p:spPr>
            <a:xfrm>
              <a:off x="2383191" y="5069368"/>
              <a:ext cx="3805696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2019.10 First public presentation of the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linux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-kernel-module-rust project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0523F07B-0C92-45DB-ACFA-A91A588BEE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6309" y="3622957"/>
              <a:ext cx="1987" cy="919031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8AFFCEE-CE47-44A0-BA0C-310463CE3FF5}"/>
                </a:ext>
              </a:extLst>
            </p:cNvPr>
            <p:cNvSpPr/>
            <p:nvPr/>
          </p:nvSpPr>
          <p:spPr>
            <a:xfrm>
              <a:off x="5575455" y="3519821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F09EB6F6-535D-4AB9-972D-5E122E0D9E91}"/>
                </a:ext>
              </a:extLst>
            </p:cNvPr>
            <p:cNvSpPr/>
            <p:nvPr/>
          </p:nvSpPr>
          <p:spPr>
            <a:xfrm>
              <a:off x="4129532" y="3993441"/>
              <a:ext cx="3133554" cy="65931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ea typeface="等线"/>
                  <a:cs typeface="Calibri"/>
                </a:rPr>
                <a:t>290</a:t>
              </a:r>
              <a:endParaRPr lang="zh-CN" dirty="0"/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4F197F71-4AFF-4A43-A7F7-64DF4E20A326}"/>
                </a:ext>
              </a:extLst>
            </p:cNvPr>
            <p:cNvCxnSpPr>
              <a:cxnSpLocks/>
            </p:cNvCxnSpPr>
            <p:nvPr/>
          </p:nvCxnSpPr>
          <p:spPr>
            <a:xfrm>
              <a:off x="4764593" y="2828012"/>
              <a:ext cx="0" cy="788927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793AAAD4-7178-4503-990C-FCA97E3B9EC6}"/>
                </a:ext>
              </a:extLst>
            </p:cNvPr>
            <p:cNvSpPr/>
            <p:nvPr/>
          </p:nvSpPr>
          <p:spPr>
            <a:xfrm>
              <a:off x="3218782" y="2213538"/>
              <a:ext cx="3283282" cy="9636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ea typeface="等线"/>
                  <a:cs typeface="Calibri"/>
                </a:rPr>
                <a:t>290</a:t>
              </a:r>
              <a:endParaRPr lang="zh-CN" dirty="0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E9E93837-C7AB-4A28-B174-351CA090E7DD}"/>
                </a:ext>
              </a:extLst>
            </p:cNvPr>
            <p:cNvSpPr/>
            <p:nvPr/>
          </p:nvSpPr>
          <p:spPr>
            <a:xfrm>
              <a:off x="4644660" y="3542480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3A5F285-000B-41B4-B866-749819E7B6B6}"/>
                </a:ext>
              </a:extLst>
            </p:cNvPr>
            <p:cNvSpPr txBox="1"/>
            <p:nvPr/>
          </p:nvSpPr>
          <p:spPr>
            <a:xfrm>
              <a:off x="3308110" y="2253858"/>
              <a:ext cx="3156517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20.8 First session in LPC to bring attention from the community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3CED8707-1F56-4062-B0D1-B1227E556E01}"/>
                </a:ext>
              </a:extLst>
            </p:cNvPr>
            <p:cNvSpPr txBox="1"/>
            <p:nvPr/>
          </p:nvSpPr>
          <p:spPr>
            <a:xfrm>
              <a:off x="4187008" y="4006427"/>
              <a:ext cx="3018601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2020.9 First PR of RFL was committed on the GitHub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0E1C5DAA-D2E8-475E-B790-322133A01295}"/>
                </a:ext>
              </a:extLst>
            </p:cNvPr>
            <p:cNvCxnSpPr>
              <a:cxnSpLocks/>
            </p:cNvCxnSpPr>
            <p:nvPr/>
          </p:nvCxnSpPr>
          <p:spPr>
            <a:xfrm>
              <a:off x="6764339" y="1741432"/>
              <a:ext cx="0" cy="1875507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CC24FA15-8A84-4DF3-9613-02719CF5FDC7}"/>
                </a:ext>
              </a:extLst>
            </p:cNvPr>
            <p:cNvSpPr/>
            <p:nvPr/>
          </p:nvSpPr>
          <p:spPr>
            <a:xfrm>
              <a:off x="6102395" y="1089614"/>
              <a:ext cx="3508889" cy="65568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ea typeface="等线"/>
                  <a:cs typeface="Calibri"/>
                </a:rPr>
                <a:t>290</a:t>
              </a:r>
              <a:endParaRPr lang="zh-CN" dirty="0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CDF39267-214F-41EB-B4A7-C4B5123C5DDF}"/>
                </a:ext>
              </a:extLst>
            </p:cNvPr>
            <p:cNvSpPr/>
            <p:nvPr/>
          </p:nvSpPr>
          <p:spPr>
            <a:xfrm>
              <a:off x="6644406" y="3542480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DD74712-E9CE-45DB-B47B-2A3A14484686}"/>
                </a:ext>
              </a:extLst>
            </p:cNvPr>
            <p:cNvSpPr txBox="1"/>
            <p:nvPr/>
          </p:nvSpPr>
          <p:spPr>
            <a:xfrm>
              <a:off x="6170257" y="1095101"/>
              <a:ext cx="3554227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21.12 First RFC of RFL in the mailing list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8B9A2E23-F1DD-4DF1-9C73-BC2B6E19B698}"/>
                </a:ext>
              </a:extLst>
            </p:cNvPr>
            <p:cNvCxnSpPr>
              <a:cxnSpLocks/>
            </p:cNvCxnSpPr>
            <p:nvPr/>
          </p:nvCxnSpPr>
          <p:spPr>
            <a:xfrm>
              <a:off x="7759271" y="3680658"/>
              <a:ext cx="0" cy="1934288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50F512EE-9D87-423D-845D-5D94EA5FDC40}"/>
                </a:ext>
              </a:extLst>
            </p:cNvPr>
            <p:cNvSpPr/>
            <p:nvPr/>
          </p:nvSpPr>
          <p:spPr>
            <a:xfrm>
              <a:off x="7640154" y="3557857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CE3BF6E0-66FD-41C8-BFF2-3B684F31B10A}"/>
                </a:ext>
              </a:extLst>
            </p:cNvPr>
            <p:cNvSpPr/>
            <p:nvPr/>
          </p:nvSpPr>
          <p:spPr>
            <a:xfrm>
              <a:off x="6502064" y="4862010"/>
              <a:ext cx="3032141" cy="90088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290</a:t>
              </a:r>
              <a:r>
                <a:rPr lang="en-US" altLang="zh-CN" dirty="0"/>
                <a:t>c</a:t>
              </a:r>
              <a:endParaRPr lang="zh-CN" altLang="en-US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6395EF6-3E2C-47A9-8F8D-A4FA77FFC4B6}"/>
                </a:ext>
              </a:extLst>
            </p:cNvPr>
            <p:cNvSpPr txBox="1"/>
            <p:nvPr/>
          </p:nvSpPr>
          <p:spPr>
            <a:xfrm>
              <a:off x="6520694" y="4900868"/>
              <a:ext cx="3018602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22.10 RFL was merged into the Linux mainline in 6.1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1550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>
            <a:extLst>
              <a:ext uri="{FF2B5EF4-FFF2-40B4-BE49-F238E27FC236}">
                <a16:creationId xmlns:a16="http://schemas.microsoft.com/office/drawing/2014/main" id="{F53A39F1-8403-4F27-A46A-292116DAD832}"/>
              </a:ext>
            </a:extLst>
          </p:cNvPr>
          <p:cNvGrpSpPr/>
          <p:nvPr/>
        </p:nvGrpSpPr>
        <p:grpSpPr>
          <a:xfrm>
            <a:off x="2008769" y="1329158"/>
            <a:ext cx="7715717" cy="4716228"/>
            <a:chOff x="2008769" y="1329158"/>
            <a:chExt cx="7715717" cy="4716228"/>
          </a:xfrm>
        </p:grpSpPr>
        <p:sp>
          <p:nvSpPr>
            <p:cNvPr id="6" name="箭头: 五边形 5">
              <a:extLst>
                <a:ext uri="{FF2B5EF4-FFF2-40B4-BE49-F238E27FC236}">
                  <a16:creationId xmlns:a16="http://schemas.microsoft.com/office/drawing/2014/main" id="{CD828944-C645-4224-BD0B-F07700A3A65D}"/>
                </a:ext>
              </a:extLst>
            </p:cNvPr>
            <p:cNvSpPr/>
            <p:nvPr/>
          </p:nvSpPr>
          <p:spPr>
            <a:xfrm>
              <a:off x="2008769" y="3578353"/>
              <a:ext cx="7602515" cy="155448"/>
            </a:xfrm>
            <a:prstGeom prst="homePlate">
              <a:avLst>
                <a:gd name="adj" fmla="val 246073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989EE027-184A-4ED3-9194-A82A88491CC1}"/>
                </a:ext>
              </a:extLst>
            </p:cNvPr>
            <p:cNvCxnSpPr>
              <a:cxnSpLocks/>
            </p:cNvCxnSpPr>
            <p:nvPr/>
          </p:nvCxnSpPr>
          <p:spPr>
            <a:xfrm>
              <a:off x="2670713" y="1972349"/>
              <a:ext cx="0" cy="1644590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E6581AB-38D3-456B-8B58-B41D8B77FA1D}"/>
                </a:ext>
              </a:extLst>
            </p:cNvPr>
            <p:cNvSpPr/>
            <p:nvPr/>
          </p:nvSpPr>
          <p:spPr>
            <a:xfrm>
              <a:off x="2008769" y="1329158"/>
              <a:ext cx="3508889" cy="63595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ea typeface="等线"/>
                  <a:cs typeface="Calibri"/>
                </a:rPr>
                <a:t>290</a:t>
              </a:r>
              <a:endParaRPr lang="zh-CN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AD2957F-4524-4DA2-B8E5-CF3B818E6236}"/>
                </a:ext>
              </a:extLst>
            </p:cNvPr>
            <p:cNvSpPr/>
            <p:nvPr/>
          </p:nvSpPr>
          <p:spPr>
            <a:xfrm>
              <a:off x="2550780" y="3542480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691D719-BB0D-4E59-B46D-244D74DD18AF}"/>
                </a:ext>
              </a:extLst>
            </p:cNvPr>
            <p:cNvSpPr txBox="1"/>
            <p:nvPr/>
          </p:nvSpPr>
          <p:spPr>
            <a:xfrm>
              <a:off x="2073431" y="1340205"/>
              <a:ext cx="3554227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13 First project started to use Rust writing Linux kernel drivers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733FE827-D510-4903-8910-251C07FD4FBF}"/>
                </a:ext>
              </a:extLst>
            </p:cNvPr>
            <p:cNvCxnSpPr>
              <a:cxnSpLocks/>
            </p:cNvCxnSpPr>
            <p:nvPr/>
          </p:nvCxnSpPr>
          <p:spPr>
            <a:xfrm>
              <a:off x="3662941" y="3642622"/>
              <a:ext cx="0" cy="1934288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D1D4FD4C-F2E3-436F-A827-B56D7736F01E}"/>
                </a:ext>
              </a:extLst>
            </p:cNvPr>
            <p:cNvSpPr/>
            <p:nvPr/>
          </p:nvSpPr>
          <p:spPr>
            <a:xfrm>
              <a:off x="3543824" y="3519821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137C72DD-BD3A-4E1E-BD53-1EF29BAF3547}"/>
                </a:ext>
              </a:extLst>
            </p:cNvPr>
            <p:cNvSpPr/>
            <p:nvPr/>
          </p:nvSpPr>
          <p:spPr>
            <a:xfrm>
              <a:off x="2401822" y="5084020"/>
              <a:ext cx="3768435" cy="71597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290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10B3973-A5D9-4F68-AC79-E878B92ED560}"/>
                </a:ext>
              </a:extLst>
            </p:cNvPr>
            <p:cNvSpPr txBox="1"/>
            <p:nvPr/>
          </p:nvSpPr>
          <p:spPr>
            <a:xfrm>
              <a:off x="2374580" y="5122056"/>
              <a:ext cx="3805696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2019 First public presentation of the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linux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-kernel-module-rust project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0523F07B-0C92-45DB-ACFA-A91A588BEE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6309" y="3622957"/>
              <a:ext cx="1987" cy="919031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8AFFCEE-CE47-44A0-BA0C-310463CE3FF5}"/>
                </a:ext>
              </a:extLst>
            </p:cNvPr>
            <p:cNvSpPr/>
            <p:nvPr/>
          </p:nvSpPr>
          <p:spPr>
            <a:xfrm>
              <a:off x="5575455" y="3519821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F09EB6F6-535D-4AB9-972D-5E122E0D9E91}"/>
                </a:ext>
              </a:extLst>
            </p:cNvPr>
            <p:cNvSpPr/>
            <p:nvPr/>
          </p:nvSpPr>
          <p:spPr>
            <a:xfrm>
              <a:off x="4129532" y="3993441"/>
              <a:ext cx="3133554" cy="65931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ea typeface="等线"/>
                  <a:cs typeface="Calibri"/>
                </a:rPr>
                <a:t>290</a:t>
              </a:r>
              <a:endParaRPr lang="zh-CN" dirty="0"/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4F197F71-4AFF-4A43-A7F7-64DF4E20A326}"/>
                </a:ext>
              </a:extLst>
            </p:cNvPr>
            <p:cNvCxnSpPr>
              <a:cxnSpLocks/>
            </p:cNvCxnSpPr>
            <p:nvPr/>
          </p:nvCxnSpPr>
          <p:spPr>
            <a:xfrm>
              <a:off x="4764593" y="2828012"/>
              <a:ext cx="0" cy="788927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793AAAD4-7178-4503-990C-FCA97E3B9EC6}"/>
                </a:ext>
              </a:extLst>
            </p:cNvPr>
            <p:cNvSpPr/>
            <p:nvPr/>
          </p:nvSpPr>
          <p:spPr>
            <a:xfrm>
              <a:off x="3218782" y="2213538"/>
              <a:ext cx="3283282" cy="96364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ea typeface="等线"/>
                  <a:cs typeface="Calibri"/>
                </a:rPr>
                <a:t>290</a:t>
              </a:r>
              <a:endParaRPr lang="zh-CN" dirty="0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E9E93837-C7AB-4A28-B174-351CA090E7DD}"/>
                </a:ext>
              </a:extLst>
            </p:cNvPr>
            <p:cNvSpPr/>
            <p:nvPr/>
          </p:nvSpPr>
          <p:spPr>
            <a:xfrm>
              <a:off x="4644660" y="3542480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3A5F285-000B-41B4-B866-749819E7B6B6}"/>
                </a:ext>
              </a:extLst>
            </p:cNvPr>
            <p:cNvSpPr txBox="1"/>
            <p:nvPr/>
          </p:nvSpPr>
          <p:spPr>
            <a:xfrm>
              <a:off x="3308110" y="2253858"/>
              <a:ext cx="3156517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20 First session in LPC to bring attention from the community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3CED8707-1F56-4062-B0D1-B1227E556E01}"/>
                </a:ext>
              </a:extLst>
            </p:cNvPr>
            <p:cNvSpPr txBox="1"/>
            <p:nvPr/>
          </p:nvSpPr>
          <p:spPr>
            <a:xfrm>
              <a:off x="4187008" y="4006427"/>
              <a:ext cx="3018601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2020 First PR of RFL was committed on the GitHub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0E1C5DAA-D2E8-475E-B790-322133A01295}"/>
                </a:ext>
              </a:extLst>
            </p:cNvPr>
            <p:cNvCxnSpPr>
              <a:cxnSpLocks/>
            </p:cNvCxnSpPr>
            <p:nvPr/>
          </p:nvCxnSpPr>
          <p:spPr>
            <a:xfrm>
              <a:off x="6764339" y="1972349"/>
              <a:ext cx="0" cy="1644590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CC24FA15-8A84-4DF3-9613-02719CF5FDC7}"/>
                </a:ext>
              </a:extLst>
            </p:cNvPr>
            <p:cNvSpPr/>
            <p:nvPr/>
          </p:nvSpPr>
          <p:spPr>
            <a:xfrm>
              <a:off x="6102395" y="1329158"/>
              <a:ext cx="3508889" cy="63595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ea typeface="等线"/>
                  <a:cs typeface="Calibri"/>
                </a:rPr>
                <a:t>290</a:t>
              </a:r>
              <a:endParaRPr lang="zh-CN" dirty="0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CDF39267-214F-41EB-B4A7-C4B5123C5DDF}"/>
                </a:ext>
              </a:extLst>
            </p:cNvPr>
            <p:cNvSpPr/>
            <p:nvPr/>
          </p:nvSpPr>
          <p:spPr>
            <a:xfrm>
              <a:off x="6644406" y="3542480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DD74712-E9CE-45DB-B47B-2A3A14484686}"/>
                </a:ext>
              </a:extLst>
            </p:cNvPr>
            <p:cNvSpPr txBox="1"/>
            <p:nvPr/>
          </p:nvSpPr>
          <p:spPr>
            <a:xfrm>
              <a:off x="6170259" y="1340205"/>
              <a:ext cx="3554227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21 First RFC of RFL in the mailing list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8B9A2E23-F1DD-4DF1-9C73-BC2B6E19B698}"/>
                </a:ext>
              </a:extLst>
            </p:cNvPr>
            <p:cNvCxnSpPr>
              <a:cxnSpLocks/>
            </p:cNvCxnSpPr>
            <p:nvPr/>
          </p:nvCxnSpPr>
          <p:spPr>
            <a:xfrm>
              <a:off x="7759271" y="3680658"/>
              <a:ext cx="0" cy="1934288"/>
            </a:xfrm>
            <a:prstGeom prst="straightConnector1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50F512EE-9D87-423D-845D-5D94EA5FDC40}"/>
                </a:ext>
              </a:extLst>
            </p:cNvPr>
            <p:cNvSpPr/>
            <p:nvPr/>
          </p:nvSpPr>
          <p:spPr>
            <a:xfrm>
              <a:off x="7640154" y="3557857"/>
              <a:ext cx="241709" cy="2417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CE3BF6E0-66FD-41C8-BFF2-3B684F31B10A}"/>
                </a:ext>
              </a:extLst>
            </p:cNvPr>
            <p:cNvSpPr/>
            <p:nvPr/>
          </p:nvSpPr>
          <p:spPr>
            <a:xfrm>
              <a:off x="6502064" y="5118195"/>
              <a:ext cx="3032141" cy="71597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290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6395EF6-3E2C-47A9-8F8D-A4FA77FFC4B6}"/>
                </a:ext>
              </a:extLst>
            </p:cNvPr>
            <p:cNvSpPr txBox="1"/>
            <p:nvPr/>
          </p:nvSpPr>
          <p:spPr>
            <a:xfrm>
              <a:off x="6477059" y="5122056"/>
              <a:ext cx="3018602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22 RFL was merged into the Linux mainline in 6.1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9430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5632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6BF0033-C0EB-4DFD-AC21-BCB5DC70FAA5}"/>
              </a:ext>
            </a:extLst>
          </p:cNvPr>
          <p:cNvGrpSpPr/>
          <p:nvPr/>
        </p:nvGrpSpPr>
        <p:grpSpPr>
          <a:xfrm>
            <a:off x="16932" y="216114"/>
            <a:ext cx="12149668" cy="6714434"/>
            <a:chOff x="16932" y="216114"/>
            <a:chExt cx="12149668" cy="6714434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40F76D4-2089-4701-822C-DD0E82FD7259}"/>
                </a:ext>
              </a:extLst>
            </p:cNvPr>
            <p:cNvSpPr txBox="1"/>
            <p:nvPr/>
          </p:nvSpPr>
          <p:spPr>
            <a:xfrm>
              <a:off x="16932" y="216114"/>
              <a:ext cx="3705157" cy="6425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 include/</a:t>
              </a:r>
              <a:r>
                <a:rPr lang="en-US" altLang="zh-CN" sz="1401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linux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401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cdev.h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kobject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kobj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module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owner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file_operations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ops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list_head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list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dev_t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dev;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unsigned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count;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 __</a:t>
              </a:r>
              <a:r>
                <a:rPr lang="en-US" altLang="zh-CN" sz="1401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randomize_layout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 rust/bindings/</a:t>
              </a:r>
              <a:r>
                <a:rPr lang="en-US" altLang="zh-CN" sz="1401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bindings_helper.h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AF00DB"/>
                  </a:solidFill>
                  <a:latin typeface="Consolas" panose="020B0609020204030204" pitchFamily="49" charset="0"/>
                </a:rPr>
                <a:t>#include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A31515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 err="1">
                  <a:solidFill>
                    <a:srgbClr val="A31515"/>
                  </a:solidFill>
                  <a:latin typeface="Consolas" panose="020B0609020204030204" pitchFamily="49" charset="0"/>
                </a:rPr>
                <a:t>linux</a:t>
              </a:r>
              <a:r>
                <a:rPr lang="en-US" altLang="zh-CN" sz="1401" dirty="0">
                  <a:solidFill>
                    <a:srgbClr val="A31515"/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401" dirty="0" err="1">
                  <a:solidFill>
                    <a:srgbClr val="A31515"/>
                  </a:solidFill>
                  <a:latin typeface="Consolas" panose="020B0609020204030204" pitchFamily="49" charset="0"/>
                </a:rPr>
                <a:t>cdev.h</a:t>
              </a:r>
              <a:r>
                <a:rPr lang="en-US" altLang="zh-CN" sz="1401" dirty="0">
                  <a:solidFill>
                    <a:srgbClr val="A31515"/>
                  </a:solidFill>
                  <a:latin typeface="Consolas" panose="020B0609020204030204" pitchFamily="49" charset="0"/>
                </a:rPr>
                <a:t>&gt;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 rust/bindings/bindings_generated.rs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#[repr(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C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)]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#[derive(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Copy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Clone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)]</a:t>
              </a: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kobj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kobject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owner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module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ops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file_operations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list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list_head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dev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dev_t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count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core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ffi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c_uint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br>
                <a:rPr lang="en-US" altLang="zh-CN" sz="1192" dirty="0">
                  <a:solidFill>
                    <a:srgbClr val="333333"/>
                  </a:solidFill>
                  <a:latin typeface="Consolas" panose="020B0609020204030204" pitchFamily="49" charset="0"/>
                </a:rPr>
              </a:br>
              <a:endParaRPr lang="en-US" altLang="zh-CN" sz="1192" dirty="0">
                <a:solidFill>
                  <a:srgbClr val="33333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19EEC2E-6E3A-42A3-940A-B00086751059}"/>
                </a:ext>
              </a:extLst>
            </p:cNvPr>
            <p:cNvSpPr txBox="1"/>
            <p:nvPr/>
          </p:nvSpPr>
          <p:spPr>
            <a:xfrm>
              <a:off x="3722092" y="216114"/>
              <a:ext cx="4578487" cy="6425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 rust/kernel/chrdev.rs</a:t>
              </a: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/// Character device.</a:t>
              </a: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///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/// # Invariants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///   - [`self.0`] is valid and non-null.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bindings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);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RegistrationInner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N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usize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cdevs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[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Option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&gt;;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],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Registration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N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usize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inner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Option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RegistrationInner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&gt;&gt;,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br>
                <a:rPr lang="en-US" altLang="zh-CN" sz="1192" dirty="0">
                  <a:solidFill>
                    <a:srgbClr val="3B3B3B"/>
                  </a:solidFill>
                  <a:latin typeface="Consolas" panose="020B0609020204030204" pitchFamily="49" charset="0"/>
                </a:rPr>
              </a:b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impl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fn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alloc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(……)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-&gt;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Result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Self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 {</a:t>
              </a: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       // SAFETY: FFI call.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let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c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unsafe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{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bindings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cdev_alloc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()};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192" dirty="0">
                <a:solidFill>
                  <a:srgbClr val="333333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 rust/kernel/driver.rs</a:t>
              </a:r>
              <a:br>
                <a:rPr lang="en-US" altLang="zh-CN" sz="1192" dirty="0">
                  <a:solidFill>
                    <a:srgbClr val="333333"/>
                  </a:solidFill>
                  <a:latin typeface="Consolas" panose="020B0609020204030204" pitchFamily="49" charset="0"/>
                </a:rPr>
              </a:b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trait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DriverOps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   /// # Safety</a:t>
              </a: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   /// `reg` must point to valid, </a:t>
              </a:r>
              <a:r>
                <a:rPr lang="en-US" altLang="zh-CN" sz="1401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initialised</a:t>
              </a:r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, and writable memory.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unsafe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fn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795E26"/>
                  </a:solidFill>
                  <a:latin typeface="Consolas" panose="020B0609020204030204" pitchFamily="49" charset="0"/>
                </a:rPr>
                <a:t>register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reg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Self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RegType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,…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-&gt;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Result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192" dirty="0">
                <a:solidFill>
                  <a:srgbClr val="33333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322D56B-AE4A-4004-8058-9B3298D16721}"/>
                </a:ext>
              </a:extLst>
            </p:cNvPr>
            <p:cNvSpPr txBox="1"/>
            <p:nvPr/>
          </p:nvSpPr>
          <p:spPr>
            <a:xfrm>
              <a:off x="8300579" y="216114"/>
              <a:ext cx="3866021" cy="6425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samples/rust/rust_chrdev.rs</a:t>
              </a:r>
            </a:p>
            <a:p>
              <a:r>
                <a:rPr lang="en-US" altLang="zh-CN" sz="1401" dirty="0">
                  <a:solidFill>
                    <a:srgbClr val="795E26"/>
                  </a:solidFill>
                  <a:latin typeface="Consolas" panose="020B0609020204030204" pitchFamily="49" charset="0"/>
                </a:rPr>
                <a:t>module!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RustChrdev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name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zh-CN" sz="1401" dirty="0" err="1">
                  <a:solidFill>
                    <a:srgbClr val="A31515"/>
                  </a:solidFill>
                  <a:latin typeface="Consolas" panose="020B0609020204030204" pitchFamily="49" charset="0"/>
                </a:rPr>
                <a:t>rust_chrdev</a:t>
              </a:r>
              <a:r>
                <a:rPr lang="en-US" altLang="zh-CN" sz="1401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author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A31515"/>
                  </a:solidFill>
                  <a:latin typeface="Consolas" panose="020B0609020204030204" pitchFamily="49" charset="0"/>
                </a:rPr>
                <a:t>"Rust for Linux Contributors"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RustFile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RustChrdev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_dev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Pin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Box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chrdev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Registration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&gt;&gt;&gt;,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impl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kernel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Module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AF00DB"/>
                  </a:solidFill>
                  <a:latin typeface="Consolas" panose="020B0609020204030204" pitchFamily="49" charset="0"/>
                </a:rPr>
                <a:t>for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RustChrdev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fn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init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……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-&gt;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Result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Self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 {</a:t>
              </a:r>
              <a:b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</a:b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let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chr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chrdev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Registration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new_pinned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……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?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chr</a:t>
              </a:r>
              <a:r>
                <a:rPr lang="en-US" altLang="zh-CN" sz="140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zh-CN" sz="1401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as_mut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()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zh-CN" sz="1401" dirty="0">
                  <a:solidFill>
                    <a:srgbClr val="795E26"/>
                  </a:solidFill>
                  <a:latin typeface="Consolas" panose="020B0609020204030204" pitchFamily="49" charset="0"/>
                </a:rPr>
                <a:t>register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RustFile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&gt;()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?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b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</a:b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Ok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RustChrdev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_dev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chr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})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}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impl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Drop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AF00DB"/>
                  </a:solidFill>
                  <a:latin typeface="Consolas" panose="020B0609020204030204" pitchFamily="49" charset="0"/>
                </a:rPr>
                <a:t>for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RustChrdev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fn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795E26"/>
                  </a:solidFill>
                  <a:latin typeface="Consolas" panose="020B0609020204030204" pitchFamily="49" charset="0"/>
                </a:rPr>
                <a:t>drop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&amp;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self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 {……}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br>
                <a:rPr lang="en-US" altLang="zh-CN" sz="1192" dirty="0">
                  <a:solidFill>
                    <a:srgbClr val="333333"/>
                  </a:solidFill>
                  <a:latin typeface="Consolas" panose="020B0609020204030204" pitchFamily="49" charset="0"/>
                </a:rPr>
              </a:br>
              <a:endParaRPr lang="en-US" altLang="zh-CN" sz="1192" dirty="0">
                <a:solidFill>
                  <a:srgbClr val="33333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C053624-2425-40BB-82E8-D7B66F41F92C}"/>
                </a:ext>
              </a:extLst>
            </p:cNvPr>
            <p:cNvSpPr txBox="1"/>
            <p:nvPr/>
          </p:nvSpPr>
          <p:spPr>
            <a:xfrm>
              <a:off x="1487125" y="6591994"/>
              <a:ext cx="382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(a)</a:t>
              </a:r>
              <a:endParaRPr lang="zh-CN" altLang="en-US" sz="1600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F76D579-57DA-439C-B2F5-E4C2E08D5A4D}"/>
                </a:ext>
              </a:extLst>
            </p:cNvPr>
            <p:cNvSpPr txBox="1"/>
            <p:nvPr/>
          </p:nvSpPr>
          <p:spPr>
            <a:xfrm>
              <a:off x="5628950" y="6591994"/>
              <a:ext cx="382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(b)</a:t>
              </a:r>
              <a:endParaRPr lang="zh-CN" altLang="en-US" sz="16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AAFF7AF-292D-47EE-918F-E56A75A8BC0E}"/>
                </a:ext>
              </a:extLst>
            </p:cNvPr>
            <p:cNvSpPr txBox="1"/>
            <p:nvPr/>
          </p:nvSpPr>
          <p:spPr>
            <a:xfrm>
              <a:off x="10042397" y="6591994"/>
              <a:ext cx="382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(c)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07183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1582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89888063-A30C-4C65-A785-5EB31425D495}"/>
              </a:ext>
            </a:extLst>
          </p:cNvPr>
          <p:cNvSpPr/>
          <p:nvPr/>
        </p:nvSpPr>
        <p:spPr>
          <a:xfrm>
            <a:off x="2624665" y="317501"/>
            <a:ext cx="4271435" cy="1350434"/>
          </a:xfrm>
          <a:prstGeom prst="roundRect">
            <a:avLst>
              <a:gd name="adj" fmla="val 538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3" indent="-342903">
              <a:buAutoNum type="arabicPeriod"/>
            </a:pPr>
            <a:r>
              <a:rPr lang="en-US" altLang="zh-CN" sz="1192" dirty="0">
                <a:solidFill>
                  <a:schemeClr val="tx1"/>
                </a:solidFill>
              </a:rPr>
              <a:t>Study the RFL codes</a:t>
            </a:r>
          </a:p>
          <a:p>
            <a:pPr marL="342903" indent="-342903">
              <a:buAutoNum type="arabicPeriod"/>
            </a:pPr>
            <a:r>
              <a:rPr lang="en-US" altLang="zh-CN" sz="1192" dirty="0">
                <a:solidFill>
                  <a:schemeClr val="tx1"/>
                </a:solidFill>
              </a:rPr>
              <a:t>Collect discussions and presentations</a:t>
            </a:r>
          </a:p>
          <a:p>
            <a:pPr marL="342903" indent="-342903">
              <a:buAutoNum type="arabicPeriod"/>
            </a:pPr>
            <a:r>
              <a:rPr lang="en-US" altLang="zh-CN" sz="1192" dirty="0">
                <a:solidFill>
                  <a:schemeClr val="tx1"/>
                </a:solidFill>
              </a:rPr>
              <a:t>Analyze RFL issues and BUGs</a:t>
            </a:r>
          </a:p>
          <a:p>
            <a:pPr marL="342903" indent="-342903">
              <a:buAutoNum type="arabicPeriod"/>
            </a:pPr>
            <a:r>
              <a:rPr lang="en-US" altLang="zh-CN" sz="1192" dirty="0">
                <a:solidFill>
                  <a:schemeClr val="tx1"/>
                </a:solidFill>
              </a:rPr>
              <a:t>Find RFL Linux kernel drivers</a:t>
            </a:r>
            <a:endParaRPr lang="zh-CN" altLang="en-US" sz="1192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819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297D0C04-9B1B-4257-ACB7-26EA4122F72D}"/>
              </a:ext>
            </a:extLst>
          </p:cNvPr>
          <p:cNvSpPr/>
          <p:nvPr/>
        </p:nvSpPr>
        <p:spPr>
          <a:xfrm>
            <a:off x="-8902699" y="-1234993"/>
            <a:ext cx="9882038" cy="2868210"/>
          </a:xfrm>
          <a:prstGeom prst="roundRect">
            <a:avLst>
              <a:gd name="adj" fmla="val 2062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>
              <a:solidFill>
                <a:schemeClr val="tx2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矩形: 圆角 204">
            <a:extLst>
              <a:ext uri="{FF2B5EF4-FFF2-40B4-BE49-F238E27FC236}">
                <a16:creationId xmlns:a16="http://schemas.microsoft.com/office/drawing/2014/main" id="{B4E656D5-83C0-4AAC-B874-0344D7EB0093}"/>
              </a:ext>
            </a:extLst>
          </p:cNvPr>
          <p:cNvSpPr/>
          <p:nvPr/>
        </p:nvSpPr>
        <p:spPr>
          <a:xfrm>
            <a:off x="9154331" y="-1323700"/>
            <a:ext cx="5179520" cy="8588400"/>
          </a:xfrm>
          <a:prstGeom prst="roundRect">
            <a:avLst>
              <a:gd name="adj" fmla="val 2062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20D56726-AA2B-4883-AD83-D6CC0667A22C}"/>
              </a:ext>
            </a:extLst>
          </p:cNvPr>
          <p:cNvSpPr/>
          <p:nvPr/>
        </p:nvSpPr>
        <p:spPr>
          <a:xfrm>
            <a:off x="9358239" y="127063"/>
            <a:ext cx="4790897" cy="69616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45E769A-08B8-4649-BCF7-B47A2659DA75}"/>
              </a:ext>
            </a:extLst>
          </p:cNvPr>
          <p:cNvSpPr/>
          <p:nvPr/>
        </p:nvSpPr>
        <p:spPr>
          <a:xfrm>
            <a:off x="2294598" y="-1323700"/>
            <a:ext cx="5179520" cy="8588400"/>
          </a:xfrm>
          <a:prstGeom prst="roundRect">
            <a:avLst>
              <a:gd name="adj" fmla="val 2062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620BB48-4817-40C3-B853-548B98B95542}"/>
              </a:ext>
            </a:extLst>
          </p:cNvPr>
          <p:cNvSpPr/>
          <p:nvPr/>
        </p:nvSpPr>
        <p:spPr>
          <a:xfrm>
            <a:off x="-8902699" y="1974344"/>
            <a:ext cx="9882038" cy="5290356"/>
          </a:xfrm>
          <a:prstGeom prst="roundRect">
            <a:avLst>
              <a:gd name="adj" fmla="val 2062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>
              <a:solidFill>
                <a:schemeClr val="tx2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990C2065-EF88-4E60-9B02-C8F2F54865D0}"/>
              </a:ext>
            </a:extLst>
          </p:cNvPr>
          <p:cNvSpPr/>
          <p:nvPr/>
        </p:nvSpPr>
        <p:spPr>
          <a:xfrm>
            <a:off x="2424566" y="127063"/>
            <a:ext cx="4940693" cy="696167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矩形 254">
            <a:extLst>
              <a:ext uri="{FF2B5EF4-FFF2-40B4-BE49-F238E27FC236}">
                <a16:creationId xmlns:a16="http://schemas.microsoft.com/office/drawing/2014/main" id="{6904D6F8-F00C-4AA6-B887-D6F46C790CAA}"/>
              </a:ext>
            </a:extLst>
          </p:cNvPr>
          <p:cNvSpPr/>
          <p:nvPr/>
        </p:nvSpPr>
        <p:spPr>
          <a:xfrm>
            <a:off x="-8791555" y="2083791"/>
            <a:ext cx="3869713" cy="15009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文本框 146">
            <a:extLst>
              <a:ext uri="{FF2B5EF4-FFF2-40B4-BE49-F238E27FC236}">
                <a16:creationId xmlns:a16="http://schemas.microsoft.com/office/drawing/2014/main" id="{184A32DB-A3AD-4537-93E6-4C55C75A57FB}"/>
              </a:ext>
            </a:extLst>
          </p:cNvPr>
          <p:cNvSpPr txBox="1"/>
          <p:nvPr/>
        </p:nvSpPr>
        <p:spPr>
          <a:xfrm>
            <a:off x="2487336" y="321587"/>
            <a:ext cx="4742209" cy="65263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3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5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9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1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64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36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82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// rust/kernel/chrdev.rs</a:t>
            </a:r>
            <a:endParaRPr lang="en-US" altLang="zh-CN" sz="1401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altLang="zh-CN" sz="1401" dirty="0">
                <a:solidFill>
                  <a:srgbClr val="008000"/>
                </a:solidFill>
                <a:latin typeface="Consolas" panose="020B0609020204030204" pitchFamily="49" charset="0"/>
              </a:rPr>
              <a:t>/// Character device.</a:t>
            </a:r>
          </a:p>
          <a:p>
            <a:r>
              <a:rPr lang="en-US" altLang="zh-CN" sz="1401" dirty="0">
                <a:solidFill>
                  <a:srgbClr val="008000"/>
                </a:solidFill>
                <a:latin typeface="Consolas" panose="020B0609020204030204" pitchFamily="49" charset="0"/>
              </a:rPr>
              <a:t>///</a:t>
            </a:r>
            <a:endParaRPr lang="en-US" altLang="zh-CN" sz="1401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1" dirty="0">
                <a:solidFill>
                  <a:srgbClr val="008000"/>
                </a:solidFill>
                <a:latin typeface="Consolas" panose="020B0609020204030204" pitchFamily="49" charset="0"/>
              </a:rPr>
              <a:t>/// # Invariants</a:t>
            </a:r>
            <a:endParaRPr lang="en-US" altLang="zh-CN" sz="1401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1" dirty="0">
                <a:solidFill>
                  <a:srgbClr val="008000"/>
                </a:solidFill>
                <a:latin typeface="Consolas" panose="020B0609020204030204" pitchFamily="49" charset="0"/>
              </a:rPr>
              <a:t>///   - [`self.0`] is valid and non-null.</a:t>
            </a:r>
            <a:endParaRPr lang="en-US" altLang="zh-CN" sz="1401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1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1" dirty="0" err="1">
                <a:solidFill>
                  <a:srgbClr val="267F99"/>
                </a:solidFill>
                <a:latin typeface="Consolas" panose="020B0609020204030204" pitchFamily="49" charset="0"/>
              </a:rPr>
              <a:t>Cdev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1401" dirty="0">
                <a:solidFill>
                  <a:srgbClr val="0000FF"/>
                </a:solidFill>
                <a:latin typeface="Consolas" panose="020B0609020204030204" pitchFamily="49" charset="0"/>
              </a:rPr>
              <a:t>mut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1" dirty="0">
                <a:solidFill>
                  <a:srgbClr val="267F99"/>
                </a:solidFill>
                <a:latin typeface="Consolas" panose="020B0609020204030204" pitchFamily="49" charset="0"/>
              </a:rPr>
              <a:t>bindings</a:t>
            </a:r>
            <a:r>
              <a:rPr lang="en-US" altLang="zh-CN" sz="1401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CN" sz="1401" dirty="0" err="1">
                <a:solidFill>
                  <a:srgbClr val="001080"/>
                </a:solidFill>
                <a:latin typeface="Consolas" panose="020B0609020204030204" pitchFamily="49" charset="0"/>
              </a:rPr>
              <a:t>cdev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altLang="zh-CN" sz="1401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1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1" dirty="0" err="1">
                <a:solidFill>
                  <a:srgbClr val="267F99"/>
                </a:solidFill>
                <a:latin typeface="Consolas" panose="020B0609020204030204" pitchFamily="49" charset="0"/>
              </a:rPr>
              <a:t>RegistrationInner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 N</a:t>
            </a:r>
            <a:r>
              <a:rPr lang="en-US" altLang="zh-CN" sz="140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1" dirty="0" err="1">
                <a:solidFill>
                  <a:srgbClr val="267F99"/>
                </a:solidFill>
                <a:latin typeface="Consolas" panose="020B0609020204030204" pitchFamily="49" charset="0"/>
              </a:rPr>
              <a:t>usize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&gt; {</a:t>
            </a:r>
          </a:p>
          <a:p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1" dirty="0" err="1">
                <a:solidFill>
                  <a:srgbClr val="001080"/>
                </a:solidFill>
                <a:latin typeface="Consolas" panose="020B0609020204030204" pitchFamily="49" charset="0"/>
              </a:rPr>
              <a:t>cdevs</a:t>
            </a:r>
            <a:r>
              <a:rPr lang="en-US" altLang="zh-CN" sz="140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 [</a:t>
            </a:r>
            <a:r>
              <a:rPr lang="en-US" altLang="zh-CN" sz="1401" dirty="0">
                <a:solidFill>
                  <a:srgbClr val="267F99"/>
                </a:solidFill>
                <a:latin typeface="Consolas" panose="020B0609020204030204" pitchFamily="49" charset="0"/>
              </a:rPr>
              <a:t>Option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1" dirty="0" err="1">
                <a:solidFill>
                  <a:srgbClr val="267F99"/>
                </a:solidFill>
                <a:latin typeface="Consolas" panose="020B0609020204030204" pitchFamily="49" charset="0"/>
              </a:rPr>
              <a:t>Cdev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&gt;; </a:t>
            </a:r>
            <a:r>
              <a:rPr lang="en-US" altLang="zh-CN" sz="1401" dirty="0">
                <a:solidFill>
                  <a:srgbClr val="267F99"/>
                </a:solidFill>
                <a:latin typeface="Consolas" panose="020B0609020204030204" pitchFamily="49" charset="0"/>
              </a:rPr>
              <a:t>N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zh-CN" sz="1401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1" dirty="0">
                <a:solidFill>
                  <a:srgbClr val="0000FF"/>
                </a:solidFill>
                <a:latin typeface="Consolas" panose="020B0609020204030204" pitchFamily="49" charset="0"/>
              </a:rPr>
              <a:t>pub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1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1" dirty="0">
                <a:solidFill>
                  <a:srgbClr val="267F99"/>
                </a:solidFill>
                <a:latin typeface="Consolas" panose="020B0609020204030204" pitchFamily="49" charset="0"/>
              </a:rPr>
              <a:t>Registration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 N</a:t>
            </a:r>
            <a:r>
              <a:rPr lang="en-US" altLang="zh-CN" sz="140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1" dirty="0" err="1">
                <a:solidFill>
                  <a:srgbClr val="267F99"/>
                </a:solidFill>
                <a:latin typeface="Consolas" panose="020B0609020204030204" pitchFamily="49" charset="0"/>
              </a:rPr>
              <a:t>usize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&gt; {</a:t>
            </a:r>
          </a:p>
          <a:p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1" dirty="0">
                <a:solidFill>
                  <a:srgbClr val="001080"/>
                </a:solidFill>
                <a:latin typeface="Consolas" panose="020B0609020204030204" pitchFamily="49" charset="0"/>
              </a:rPr>
              <a:t>inner</a:t>
            </a:r>
            <a:r>
              <a:rPr lang="en-US" altLang="zh-CN" sz="140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1" dirty="0">
                <a:solidFill>
                  <a:srgbClr val="267F99"/>
                </a:solidFill>
                <a:latin typeface="Consolas" panose="020B0609020204030204" pitchFamily="49" charset="0"/>
              </a:rPr>
              <a:t>Option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1" dirty="0" err="1">
                <a:solidFill>
                  <a:srgbClr val="267F99"/>
                </a:solidFill>
                <a:latin typeface="Consolas" panose="020B0609020204030204" pitchFamily="49" charset="0"/>
              </a:rPr>
              <a:t>RegistrationInner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1" dirty="0">
                <a:solidFill>
                  <a:srgbClr val="267F99"/>
                </a:solidFill>
                <a:latin typeface="Consolas" panose="020B0609020204030204" pitchFamily="49" charset="0"/>
              </a:rPr>
              <a:t>N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&gt;&gt;,</a:t>
            </a:r>
          </a:p>
          <a:p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zh-CN" sz="1192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altLang="zh-CN" sz="1401" dirty="0" err="1">
                <a:solidFill>
                  <a:srgbClr val="0000FF"/>
                </a:solidFill>
                <a:latin typeface="Consolas" panose="020B0609020204030204" pitchFamily="49" charset="0"/>
              </a:rPr>
              <a:t>impl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1" dirty="0" err="1">
                <a:solidFill>
                  <a:srgbClr val="267F99"/>
                </a:solidFill>
                <a:latin typeface="Consolas" panose="020B0609020204030204" pitchFamily="49" charset="0"/>
              </a:rPr>
              <a:t>Cdev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1" dirty="0" err="1">
                <a:solidFill>
                  <a:srgbClr val="0000FF"/>
                </a:solidFill>
                <a:latin typeface="Consolas" panose="020B0609020204030204" pitchFamily="49" charset="0"/>
              </a:rPr>
              <a:t>fn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1" dirty="0" err="1">
                <a:solidFill>
                  <a:srgbClr val="795E26"/>
                </a:solidFill>
                <a:latin typeface="Consolas" panose="020B0609020204030204" pitchFamily="49" charset="0"/>
              </a:rPr>
              <a:t>alloc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(……) </a:t>
            </a:r>
            <a:r>
              <a:rPr lang="en-US" altLang="zh-CN" sz="1401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1" dirty="0">
                <a:solidFill>
                  <a:srgbClr val="267F99"/>
                </a:solidFill>
                <a:latin typeface="Consolas" panose="020B0609020204030204" pitchFamily="49" charset="0"/>
              </a:rPr>
              <a:t>Result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1" dirty="0">
                <a:solidFill>
                  <a:srgbClr val="0000FF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&gt; {</a:t>
            </a:r>
          </a:p>
          <a:p>
            <a:r>
              <a:rPr lang="en-US" altLang="zh-CN" sz="1401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SAFETY: FFI call.</a:t>
            </a:r>
            <a:endParaRPr lang="en-US" altLang="zh-CN" sz="1401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401" dirty="0">
                <a:solidFill>
                  <a:srgbClr val="0000FF"/>
                </a:solidFill>
                <a:latin typeface="Consolas" panose="020B0609020204030204" pitchFamily="49" charset="0"/>
              </a:rPr>
              <a:t>let </a:t>
            </a:r>
            <a:r>
              <a:rPr lang="en-US" altLang="zh-CN" sz="1401" dirty="0">
                <a:solidFill>
                  <a:srgbClr val="001080"/>
                </a:solidFill>
                <a:latin typeface="Consolas" panose="020B0609020204030204" pitchFamily="49" charset="0"/>
              </a:rPr>
              <a:t>c</a:t>
            </a:r>
            <a:r>
              <a:rPr lang="en-US" altLang="zh-CN" sz="140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1" dirty="0">
                <a:solidFill>
                  <a:srgbClr val="0000FF"/>
                </a:solidFill>
                <a:latin typeface="Consolas" panose="020B0609020204030204" pitchFamily="49" charset="0"/>
              </a:rPr>
              <a:t>unsafe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  <a:r>
              <a:rPr lang="en-US" altLang="zh-CN" sz="1401" dirty="0">
                <a:solidFill>
                  <a:srgbClr val="267F99"/>
                </a:solidFill>
                <a:latin typeface="Consolas" panose="020B0609020204030204" pitchFamily="49" charset="0"/>
              </a:rPr>
              <a:t>bindings</a:t>
            </a:r>
            <a:r>
              <a:rPr lang="en-US" altLang="zh-CN" sz="1401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CN" sz="1401" dirty="0" err="1">
                <a:solidFill>
                  <a:srgbClr val="795E26"/>
                </a:solidFill>
                <a:latin typeface="Consolas" panose="020B0609020204030204" pitchFamily="49" charset="0"/>
              </a:rPr>
              <a:t>cdev_alloc</a:t>
            </a:r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()};</a:t>
            </a:r>
          </a:p>
          <a:p>
            <a:r>
              <a: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zh-CN" sz="1401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altLang="zh-CN" sz="1401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// rust/kernel/driver.rs</a:t>
            </a:r>
            <a:br>
              <a:rPr lang="en-US" altLang="zh-CN" sz="11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pub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trait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DriverOps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/// # Safety</a:t>
            </a:r>
          </a:p>
          <a:p>
            <a:r>
              <a:rPr lang="en-US" altLang="zh-CN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/// `reg` must point to valid, </a:t>
            </a:r>
            <a:r>
              <a:rPr lang="en-US" altLang="zh-CN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initialised</a:t>
            </a:r>
            <a:r>
              <a:rPr lang="en-US" altLang="zh-CN" sz="1400" dirty="0">
                <a:solidFill>
                  <a:srgbClr val="008000"/>
                </a:solidFill>
                <a:latin typeface="Consolas" panose="020B0609020204030204" pitchFamily="49" charset="0"/>
              </a:rPr>
              <a:t>, and writable memory.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unsafe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fn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register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reg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mut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CN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RegType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,…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Result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1822AF-AE85-4100-A04F-AC7276DA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80091" y="-5198152"/>
            <a:ext cx="3395662" cy="2124227"/>
          </a:xfrm>
          <a:prstGeom prst="rect">
            <a:avLst/>
          </a:prstGeom>
        </p:spPr>
      </p:pic>
      <p:cxnSp>
        <p:nvCxnSpPr>
          <p:cNvPr id="31" name="连接符: 曲线 30">
            <a:extLst>
              <a:ext uri="{FF2B5EF4-FFF2-40B4-BE49-F238E27FC236}">
                <a16:creationId xmlns:a16="http://schemas.microsoft.com/office/drawing/2014/main" id="{B4113DCB-1344-46E9-B6F0-A5C70213C5EF}"/>
              </a:ext>
            </a:extLst>
          </p:cNvPr>
          <p:cNvCxnSpPr>
            <a:cxnSpLocks/>
            <a:stCxn id="4" idx="3"/>
            <a:endCxn id="41" idx="2"/>
          </p:cNvCxnSpPr>
          <p:nvPr/>
        </p:nvCxnSpPr>
        <p:spPr>
          <a:xfrm flipV="1">
            <a:off x="979339" y="3504418"/>
            <a:ext cx="496646" cy="1115104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8A2B64C8-BDD0-4D09-BE3E-F2DDECA1F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47" y="2446742"/>
            <a:ext cx="1057676" cy="1057676"/>
          </a:xfrm>
          <a:prstGeom prst="rect">
            <a:avLst/>
          </a:prstGeom>
        </p:spPr>
      </p:pic>
      <p:grpSp>
        <p:nvGrpSpPr>
          <p:cNvPr id="49" name="组合 48">
            <a:extLst>
              <a:ext uri="{FF2B5EF4-FFF2-40B4-BE49-F238E27FC236}">
                <a16:creationId xmlns:a16="http://schemas.microsoft.com/office/drawing/2014/main" id="{8A1A9CF0-7731-46AA-8828-C6F4614E97DB}"/>
              </a:ext>
            </a:extLst>
          </p:cNvPr>
          <p:cNvGrpSpPr/>
          <p:nvPr/>
        </p:nvGrpSpPr>
        <p:grpSpPr>
          <a:xfrm>
            <a:off x="26888621" y="-17158569"/>
            <a:ext cx="3299492" cy="1808922"/>
            <a:chOff x="1648910" y="4955112"/>
            <a:chExt cx="3299492" cy="1808922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1F44B5-5139-406D-9FA7-9130CCF22842}"/>
                </a:ext>
              </a:extLst>
            </p:cNvPr>
            <p:cNvSpPr txBox="1"/>
            <p:nvPr/>
          </p:nvSpPr>
          <p:spPr>
            <a:xfrm>
              <a:off x="1648910" y="4955112"/>
              <a:ext cx="307879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kern="120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  <a:ea typeface="等线" panose="02010600030101010101" pitchFamily="2" charset="-122"/>
                  <a:cs typeface="+mn-cs"/>
                </a:rPr>
                <a:t>rust/bindings/</a:t>
              </a:r>
            </a:p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kern="120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  <a:ea typeface="等线" panose="02010600030101010101" pitchFamily="2" charset="-122"/>
                  <a:cs typeface="+mn-cs"/>
                </a:rPr>
                <a:t>bindings_generated.rs</a:t>
              </a:r>
              <a:endParaRPr lang="zh-CN" altLang="zh-CN" dirty="0">
                <a:effectLst/>
              </a:endParaRPr>
            </a:p>
          </p:txBody>
        </p:sp>
        <p:sp>
          <p:nvSpPr>
            <p:cNvPr id="19" name="动作按钮: 文档 18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EB5EFE3A-9C71-4079-9529-FC7C1D040177}"/>
                </a:ext>
              </a:extLst>
            </p:cNvPr>
            <p:cNvSpPr/>
            <p:nvPr/>
          </p:nvSpPr>
          <p:spPr>
            <a:xfrm>
              <a:off x="1730709" y="5621515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0667DFE-AB31-4406-95A8-AABA5529D9FE}"/>
                </a:ext>
              </a:extLst>
            </p:cNvPr>
            <p:cNvSpPr txBox="1"/>
            <p:nvPr/>
          </p:nvSpPr>
          <p:spPr>
            <a:xfrm>
              <a:off x="2521659" y="5594483"/>
              <a:ext cx="242674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Consolas" panose="020B0609020204030204" pitchFamily="49" charset="0"/>
                </a:rPr>
                <a:t>#[repr(C)]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#[derive(Copy, Clone)]</a:t>
              </a:r>
            </a:p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pub 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	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08E45FF-4FC2-4257-92D8-EFFEE0EFE6A8}"/>
              </a:ext>
            </a:extLst>
          </p:cNvPr>
          <p:cNvGrpSpPr/>
          <p:nvPr/>
        </p:nvGrpSpPr>
        <p:grpSpPr>
          <a:xfrm>
            <a:off x="-4055607" y="-4174810"/>
            <a:ext cx="4915706" cy="1234025"/>
            <a:chOff x="1659871" y="3959299"/>
            <a:chExt cx="4915706" cy="123402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D445727-A95E-48A1-9BD9-15AC67CB8AD7}"/>
                </a:ext>
              </a:extLst>
            </p:cNvPr>
            <p:cNvSpPr txBox="1"/>
            <p:nvPr/>
          </p:nvSpPr>
          <p:spPr>
            <a:xfrm>
              <a:off x="1659871" y="4823992"/>
              <a:ext cx="33956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include/</a:t>
              </a:r>
              <a:r>
                <a:rPr lang="en-US" altLang="zh-CN" sz="18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linux</a:t>
              </a:r>
              <a:r>
                <a:rPr lang="en-US" altLang="zh-CN" sz="18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8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cdev.h</a:t>
              </a:r>
              <a:endParaRPr lang="en-US" altLang="zh-CN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动作按钮: 文档 14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506D83D0-C681-48F6-8406-326650DDA4F3}"/>
                </a:ext>
              </a:extLst>
            </p:cNvPr>
            <p:cNvSpPr/>
            <p:nvPr/>
          </p:nvSpPr>
          <p:spPr>
            <a:xfrm>
              <a:off x="2388965" y="3982597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C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7E581A0-64D2-4308-B7C1-C70D7B9C5041}"/>
                </a:ext>
              </a:extLst>
            </p:cNvPr>
            <p:cNvSpPr txBox="1"/>
            <p:nvPr/>
          </p:nvSpPr>
          <p:spPr>
            <a:xfrm>
              <a:off x="3179915" y="3959299"/>
              <a:ext cx="339566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        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 __</a:t>
              </a:r>
              <a:r>
                <a:rPr lang="en-US" altLang="zh-CN" sz="1400" dirty="0" err="1">
                  <a:latin typeface="Consolas" panose="020B0609020204030204" pitchFamily="49" charset="0"/>
                </a:rPr>
                <a:t>randomize_layout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768E57E-D232-440C-A76D-27F0FE7054EE}"/>
              </a:ext>
            </a:extLst>
          </p:cNvPr>
          <p:cNvGrpSpPr/>
          <p:nvPr/>
        </p:nvGrpSpPr>
        <p:grpSpPr>
          <a:xfrm>
            <a:off x="-8840769" y="2169006"/>
            <a:ext cx="4622575" cy="1175555"/>
            <a:chOff x="995549" y="2471931"/>
            <a:chExt cx="4622575" cy="117555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E076492-56A4-4636-9949-07F1F2E4CAC0}"/>
                </a:ext>
              </a:extLst>
            </p:cNvPr>
            <p:cNvSpPr txBox="1"/>
            <p:nvPr/>
          </p:nvSpPr>
          <p:spPr>
            <a:xfrm>
              <a:off x="995549" y="3278154"/>
              <a:ext cx="44261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bindings_helper.h</a:t>
              </a:r>
              <a:endPara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动作按钮: 文档 22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F505B03F-BACA-4092-9494-61EFE6E989C1}"/>
                </a:ext>
              </a:extLst>
            </p:cNvPr>
            <p:cNvSpPr/>
            <p:nvPr/>
          </p:nvSpPr>
          <p:spPr>
            <a:xfrm>
              <a:off x="1730709" y="2471931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C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1A14745-02BF-4196-AEBE-14C962F93F6E}"/>
                </a:ext>
              </a:extLst>
            </p:cNvPr>
            <p:cNvSpPr txBox="1"/>
            <p:nvPr/>
          </p:nvSpPr>
          <p:spPr>
            <a:xfrm>
              <a:off x="2473905" y="2686981"/>
              <a:ext cx="314421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#include &lt;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linux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cdev.h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3D83E05B-2CEA-4AC4-9763-B71FA59CE30B}"/>
              </a:ext>
            </a:extLst>
          </p:cNvPr>
          <p:cNvSpPr txBox="1"/>
          <p:nvPr/>
        </p:nvSpPr>
        <p:spPr>
          <a:xfrm>
            <a:off x="26970420" y="-13855285"/>
            <a:ext cx="3009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3B3B3B"/>
                </a:solidFill>
                <a:latin typeface="Consolas" panose="020B0609020204030204" pitchFamily="49" charset="0"/>
                <a:ea typeface="等线" panose="02010600030101010101" pitchFamily="2" charset="-122"/>
              </a:rPr>
              <a:t>make LLVM=1 -j</a:t>
            </a:r>
            <a:endParaRPr lang="zh-CN" altLang="zh-CN" dirty="0">
              <a:effectLst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5FE4D96-BBB3-46A6-8A76-7325EFDBAE96}"/>
              </a:ext>
            </a:extLst>
          </p:cNvPr>
          <p:cNvSpPr txBox="1"/>
          <p:nvPr/>
        </p:nvSpPr>
        <p:spPr>
          <a:xfrm>
            <a:off x="27761370" y="-9453734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Bindings crate</a:t>
            </a:r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2D819395-9321-44B7-9D19-49C82AA03079}"/>
              </a:ext>
            </a:extLst>
          </p:cNvPr>
          <p:cNvGrpSpPr/>
          <p:nvPr/>
        </p:nvGrpSpPr>
        <p:grpSpPr>
          <a:xfrm>
            <a:off x="-8930333" y="-474183"/>
            <a:ext cx="1316467" cy="1345562"/>
            <a:chOff x="-6966059" y="-137947"/>
            <a:chExt cx="1316467" cy="1345562"/>
          </a:xfrm>
        </p:grpSpPr>
        <p:pic>
          <p:nvPicPr>
            <p:cNvPr id="62" name="图形 61">
              <a:extLst>
                <a:ext uri="{FF2B5EF4-FFF2-40B4-BE49-F238E27FC236}">
                  <a16:creationId xmlns:a16="http://schemas.microsoft.com/office/drawing/2014/main" id="{7337BEA1-A1CC-45F6-BE4A-55AB99BF6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6612625" y="-137947"/>
              <a:ext cx="609600" cy="609600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110E0F2F-D94D-4D8D-9160-EA4AD75604BB}"/>
                </a:ext>
              </a:extLst>
            </p:cNvPr>
            <p:cNvSpPr txBox="1"/>
            <p:nvPr/>
          </p:nvSpPr>
          <p:spPr>
            <a:xfrm>
              <a:off x="-6966059" y="561284"/>
              <a:ext cx="131646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Rust-Code </a:t>
              </a:r>
            </a:p>
            <a:p>
              <a:pPr algn="ctr"/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Tree</a:t>
              </a:r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E17C2597-F4A6-47D6-A99F-08E3BDE89112}"/>
              </a:ext>
            </a:extLst>
          </p:cNvPr>
          <p:cNvSpPr txBox="1"/>
          <p:nvPr/>
        </p:nvSpPr>
        <p:spPr>
          <a:xfrm>
            <a:off x="-2946189" y="-5838850"/>
            <a:ext cx="3009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3B3B3B"/>
                </a:solidFill>
                <a:latin typeface="Consolas" panose="020B0609020204030204" pitchFamily="49" charset="0"/>
                <a:ea typeface="等线" panose="02010600030101010101" pitchFamily="2" charset="-122"/>
              </a:rPr>
              <a:t>make LLVM=1 -j</a:t>
            </a:r>
            <a:endParaRPr lang="zh-CN" altLang="zh-CN" dirty="0">
              <a:effectLst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CAF8E47F-3387-4B45-BAE9-1A42ACB386AC}"/>
              </a:ext>
            </a:extLst>
          </p:cNvPr>
          <p:cNvGrpSpPr/>
          <p:nvPr/>
        </p:nvGrpSpPr>
        <p:grpSpPr>
          <a:xfrm>
            <a:off x="31203211" y="-6743311"/>
            <a:ext cx="3299492" cy="1808922"/>
            <a:chOff x="8299136" y="3143319"/>
            <a:chExt cx="3299492" cy="1808922"/>
          </a:xfrm>
        </p:grpSpPr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67630FEE-C21C-4C75-83D1-C309A2560D76}"/>
                </a:ext>
              </a:extLst>
            </p:cNvPr>
            <p:cNvSpPr txBox="1"/>
            <p:nvPr/>
          </p:nvSpPr>
          <p:spPr>
            <a:xfrm>
              <a:off x="8299136" y="3143319"/>
              <a:ext cx="307879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kern="120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  <a:ea typeface="等线" panose="02010600030101010101" pitchFamily="2" charset="-122"/>
                  <a:cs typeface="+mn-cs"/>
                </a:rPr>
                <a:t>samples/rust/rust_chrdev.rs</a:t>
              </a:r>
            </a:p>
          </p:txBody>
        </p:sp>
        <p:sp>
          <p:nvSpPr>
            <p:cNvPr id="79" name="动作按钮: 文档 78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ED4B0099-9AF8-4268-A271-9AE1E35D0DF2}"/>
                </a:ext>
              </a:extLst>
            </p:cNvPr>
            <p:cNvSpPr/>
            <p:nvPr/>
          </p:nvSpPr>
          <p:spPr>
            <a:xfrm>
              <a:off x="8380935" y="3809722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EF70832F-F6BA-4127-82DD-29D238A78CD9}"/>
                </a:ext>
              </a:extLst>
            </p:cNvPr>
            <p:cNvSpPr txBox="1"/>
            <p:nvPr/>
          </p:nvSpPr>
          <p:spPr>
            <a:xfrm>
              <a:off x="9171885" y="3782690"/>
              <a:ext cx="242674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Consolas" panose="020B0609020204030204" pitchFamily="49" charset="0"/>
                </a:rPr>
                <a:t>#[repr(C)]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#[derive(Copy, Clone)]</a:t>
              </a:r>
            </a:p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pub 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	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</a:t>
              </a:r>
            </a:p>
          </p:txBody>
        </p:sp>
      </p:grpSp>
      <p:pic>
        <p:nvPicPr>
          <p:cNvPr id="96" name="图片 95">
            <a:extLst>
              <a:ext uri="{FF2B5EF4-FFF2-40B4-BE49-F238E27FC236}">
                <a16:creationId xmlns:a16="http://schemas.microsoft.com/office/drawing/2014/main" id="{E96F51F4-5A23-4EC8-90E4-2DB1026BF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401" y="12379135"/>
            <a:ext cx="4775445" cy="3041806"/>
          </a:xfrm>
          <a:prstGeom prst="rect">
            <a:avLst/>
          </a:prstGeom>
        </p:spPr>
      </p:pic>
      <p:cxnSp>
        <p:nvCxnSpPr>
          <p:cNvPr id="106" name="连接符: 曲线 105">
            <a:extLst>
              <a:ext uri="{FF2B5EF4-FFF2-40B4-BE49-F238E27FC236}">
                <a16:creationId xmlns:a16="http://schemas.microsoft.com/office/drawing/2014/main" id="{4DA4DE3C-CE01-4617-BBF2-52716BEA1219}"/>
              </a:ext>
            </a:extLst>
          </p:cNvPr>
          <p:cNvCxnSpPr>
            <a:cxnSpLocks/>
            <a:stCxn id="61" idx="3"/>
            <a:endCxn id="41" idx="0"/>
          </p:cNvCxnSpPr>
          <p:nvPr/>
        </p:nvCxnSpPr>
        <p:spPr>
          <a:xfrm>
            <a:off x="979339" y="199112"/>
            <a:ext cx="496646" cy="2247630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00F5450D-3A71-4CE3-B871-E38D956E1510}"/>
              </a:ext>
            </a:extLst>
          </p:cNvPr>
          <p:cNvGrpSpPr/>
          <p:nvPr/>
        </p:nvGrpSpPr>
        <p:grpSpPr>
          <a:xfrm>
            <a:off x="9250797" y="-5469518"/>
            <a:ext cx="914400" cy="914400"/>
            <a:chOff x="-3951663" y="4676548"/>
            <a:chExt cx="914400" cy="914400"/>
          </a:xfrm>
        </p:grpSpPr>
        <p:pic>
          <p:nvPicPr>
            <p:cNvPr id="11" name="图形 10" descr="单级齿轮 纯色填充">
              <a:extLst>
                <a:ext uri="{FF2B5EF4-FFF2-40B4-BE49-F238E27FC236}">
                  <a16:creationId xmlns:a16="http://schemas.microsoft.com/office/drawing/2014/main" id="{E75FBE2C-3555-415E-9255-C5C2E95EA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3951663" y="4676548"/>
              <a:ext cx="914400" cy="914400"/>
            </a:xfrm>
            <a:prstGeom prst="rect">
              <a:avLst/>
            </a:prstGeom>
          </p:spPr>
        </p:pic>
        <p:pic>
          <p:nvPicPr>
            <p:cNvPr id="129" name="图形 128">
              <a:extLst>
                <a:ext uri="{FF2B5EF4-FFF2-40B4-BE49-F238E27FC236}">
                  <a16:creationId xmlns:a16="http://schemas.microsoft.com/office/drawing/2014/main" id="{96E0DBBE-BA0E-45B9-9562-58D5892C7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3604526" y="5024586"/>
              <a:ext cx="221188" cy="221188"/>
            </a:xfrm>
            <a:prstGeom prst="rect">
              <a:avLst/>
            </a:prstGeom>
          </p:spPr>
        </p:pic>
      </p:grpSp>
      <p:pic>
        <p:nvPicPr>
          <p:cNvPr id="133" name="图形 132" descr="单级齿轮 纯色填充">
            <a:extLst>
              <a:ext uri="{FF2B5EF4-FFF2-40B4-BE49-F238E27FC236}">
                <a16:creationId xmlns:a16="http://schemas.microsoft.com/office/drawing/2014/main" id="{A12B5EB3-007E-487B-ABEA-604CCB3627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5403" y="-5033570"/>
            <a:ext cx="914400" cy="914400"/>
          </a:xfrm>
          <a:prstGeom prst="rect">
            <a:avLst/>
          </a:prstGeom>
        </p:spPr>
      </p:pic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C469D34A-B1D5-4FBD-AC8A-17B0313EC786}"/>
              </a:ext>
            </a:extLst>
          </p:cNvPr>
          <p:cNvGrpSpPr/>
          <p:nvPr/>
        </p:nvGrpSpPr>
        <p:grpSpPr>
          <a:xfrm>
            <a:off x="31633291" y="-19372876"/>
            <a:ext cx="5128796" cy="5128796"/>
            <a:chOff x="9101914" y="-4889863"/>
            <a:chExt cx="5128796" cy="5128796"/>
          </a:xfrm>
        </p:grpSpPr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65498E8D-ED76-4622-A643-EB987689E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01914" y="-4889863"/>
              <a:ext cx="5128796" cy="5128796"/>
            </a:xfrm>
            <a:prstGeom prst="rect">
              <a:avLst/>
            </a:prstGeom>
          </p:spPr>
        </p:pic>
        <p:pic>
          <p:nvPicPr>
            <p:cNvPr id="134" name="图形 133">
              <a:extLst>
                <a:ext uri="{FF2B5EF4-FFF2-40B4-BE49-F238E27FC236}">
                  <a16:creationId xmlns:a16="http://schemas.microsoft.com/office/drawing/2014/main" id="{888FEC02-47E0-40E6-B816-689114A7A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95625" y="-3296152"/>
              <a:ext cx="1941374" cy="194137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74C3C2E2-CB18-4740-A4A2-0561C7367E15}"/>
              </a:ext>
            </a:extLst>
          </p:cNvPr>
          <p:cNvGrpSpPr/>
          <p:nvPr/>
        </p:nvGrpSpPr>
        <p:grpSpPr>
          <a:xfrm>
            <a:off x="-4319263" y="10239358"/>
            <a:ext cx="1068380" cy="1296941"/>
            <a:chOff x="-5028880" y="4278595"/>
            <a:chExt cx="1068380" cy="1296941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5BF1E66-C592-4532-94FD-02482CCB1968}"/>
                </a:ext>
              </a:extLst>
            </p:cNvPr>
            <p:cNvSpPr txBox="1"/>
            <p:nvPr/>
          </p:nvSpPr>
          <p:spPr>
            <a:xfrm>
              <a:off x="-5028880" y="4278595"/>
              <a:ext cx="10683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Rust</a:t>
              </a:r>
            </a:p>
            <a:p>
              <a:pPr algn="ctr"/>
              <a:r>
                <a:rPr lang="en-US" altLang="zh-CN" sz="18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bindgen</a:t>
              </a:r>
              <a:endPara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B0EBAF06-B0A9-4647-9555-865F7F1783A8}"/>
                </a:ext>
              </a:extLst>
            </p:cNvPr>
            <p:cNvGrpSpPr/>
            <p:nvPr/>
          </p:nvGrpSpPr>
          <p:grpSpPr>
            <a:xfrm>
              <a:off x="-4839366" y="4926145"/>
              <a:ext cx="620163" cy="649391"/>
              <a:chOff x="9101914" y="-4889863"/>
              <a:chExt cx="5128796" cy="5128796"/>
            </a:xfrm>
          </p:grpSpPr>
          <p:pic>
            <p:nvPicPr>
              <p:cNvPr id="139" name="图片 138">
                <a:extLst>
                  <a:ext uri="{FF2B5EF4-FFF2-40B4-BE49-F238E27FC236}">
                    <a16:creationId xmlns:a16="http://schemas.microsoft.com/office/drawing/2014/main" id="{937C0F3A-E862-4338-A10B-D36848D16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01914" y="-4889863"/>
                <a:ext cx="5128796" cy="5128796"/>
              </a:xfrm>
              <a:prstGeom prst="rect">
                <a:avLst/>
              </a:prstGeom>
            </p:spPr>
          </p:pic>
          <p:pic>
            <p:nvPicPr>
              <p:cNvPr id="140" name="图形 139">
                <a:extLst>
                  <a:ext uri="{FF2B5EF4-FFF2-40B4-BE49-F238E27FC236}">
                    <a16:creationId xmlns:a16="http://schemas.microsoft.com/office/drawing/2014/main" id="{E61C2FC5-1AC8-460F-B152-8500EEDC8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695624" y="-3296155"/>
                <a:ext cx="1941376" cy="1941372"/>
              </a:xfrm>
              <a:prstGeom prst="rect">
                <a:avLst/>
              </a:prstGeom>
            </p:spPr>
          </p:pic>
        </p:grpSp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3002EA07-F3C7-4517-94BC-1E3337CF3069}"/>
              </a:ext>
            </a:extLst>
          </p:cNvPr>
          <p:cNvGrpSpPr/>
          <p:nvPr/>
        </p:nvGrpSpPr>
        <p:grpSpPr>
          <a:xfrm>
            <a:off x="3763768" y="-1109540"/>
            <a:ext cx="2170584" cy="1296634"/>
            <a:chOff x="3176790" y="-1057701"/>
            <a:chExt cx="2170584" cy="1296634"/>
          </a:xfrm>
        </p:grpSpPr>
        <p:sp>
          <p:nvSpPr>
            <p:cNvPr id="157" name="动作按钮: 文档 156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38CA5B0B-9E8F-4B88-83E1-267477C19B7E}"/>
                </a:ext>
              </a:extLst>
            </p:cNvPr>
            <p:cNvSpPr/>
            <p:nvPr/>
          </p:nvSpPr>
          <p:spPr>
            <a:xfrm>
              <a:off x="3752985" y="-1057701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3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45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19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91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64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36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10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382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58" name="文本框 145">
              <a:extLst>
                <a:ext uri="{FF2B5EF4-FFF2-40B4-BE49-F238E27FC236}">
                  <a16:creationId xmlns:a16="http://schemas.microsoft.com/office/drawing/2014/main" id="{3F1FF7BF-6BD2-429D-8EC8-58ADB7A87218}"/>
                </a:ext>
              </a:extLst>
            </p:cNvPr>
            <p:cNvSpPr txBox="1"/>
            <p:nvPr/>
          </p:nvSpPr>
          <p:spPr>
            <a:xfrm>
              <a:off x="3176790" y="-130399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3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45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19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91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64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36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10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82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rgbClr val="3B3B3B"/>
                  </a:solidFill>
                  <a:latin typeface="Consolas" panose="020B0609020204030204" pitchFamily="49" charset="0"/>
                </a:rPr>
                <a:t>k</a:t>
              </a:r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ernel crate</a:t>
              </a:r>
            </a:p>
          </p:txBody>
        </p:sp>
      </p:grpSp>
      <p:cxnSp>
        <p:nvCxnSpPr>
          <p:cNvPr id="179" name="连接符: 曲线 178">
            <a:extLst>
              <a:ext uri="{FF2B5EF4-FFF2-40B4-BE49-F238E27FC236}">
                <a16:creationId xmlns:a16="http://schemas.microsoft.com/office/drawing/2014/main" id="{0DD74B60-4ED3-45B5-A24A-F1F8740C9E23}"/>
              </a:ext>
            </a:extLst>
          </p:cNvPr>
          <p:cNvCxnSpPr>
            <a:cxnSpLocks/>
            <a:stCxn id="41" idx="3"/>
            <a:endCxn id="5" idx="1"/>
          </p:cNvCxnSpPr>
          <p:nvPr/>
        </p:nvCxnSpPr>
        <p:spPr>
          <a:xfrm flipV="1">
            <a:off x="2004823" y="2970500"/>
            <a:ext cx="289775" cy="508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连接符: 曲线 199">
            <a:extLst>
              <a:ext uri="{FF2B5EF4-FFF2-40B4-BE49-F238E27FC236}">
                <a16:creationId xmlns:a16="http://schemas.microsoft.com/office/drawing/2014/main" id="{D56FDD92-4DF8-44EF-BB37-6861DB808239}"/>
              </a:ext>
            </a:extLst>
          </p:cNvPr>
          <p:cNvCxnSpPr>
            <a:cxnSpLocks/>
          </p:cNvCxnSpPr>
          <p:nvPr/>
        </p:nvCxnSpPr>
        <p:spPr>
          <a:xfrm flipV="1">
            <a:off x="7474118" y="2975580"/>
            <a:ext cx="337300" cy="1270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连接符: 曲线 205">
            <a:extLst>
              <a:ext uri="{FF2B5EF4-FFF2-40B4-BE49-F238E27FC236}">
                <a16:creationId xmlns:a16="http://schemas.microsoft.com/office/drawing/2014/main" id="{747E0097-1303-475B-8B62-73B977B9D66D}"/>
              </a:ext>
            </a:extLst>
          </p:cNvPr>
          <p:cNvCxnSpPr>
            <a:cxnSpLocks/>
            <a:endCxn id="205" idx="1"/>
          </p:cNvCxnSpPr>
          <p:nvPr/>
        </p:nvCxnSpPr>
        <p:spPr>
          <a:xfrm flipV="1">
            <a:off x="8869094" y="2970500"/>
            <a:ext cx="285237" cy="508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动作按钮: 文档 21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F3AEA2B-78D4-424A-8933-6DF2B1BDD2BA}"/>
              </a:ext>
            </a:extLst>
          </p:cNvPr>
          <p:cNvSpPr/>
          <p:nvPr/>
        </p:nvSpPr>
        <p:spPr>
          <a:xfrm>
            <a:off x="11239616" y="-1071051"/>
            <a:ext cx="696562" cy="733579"/>
          </a:xfrm>
          <a:prstGeom prst="actionButton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3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45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19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91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64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36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10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382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R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14" name="文本框 145">
            <a:extLst>
              <a:ext uri="{FF2B5EF4-FFF2-40B4-BE49-F238E27FC236}">
                <a16:creationId xmlns:a16="http://schemas.microsoft.com/office/drawing/2014/main" id="{6452FB1B-85ED-4945-8B9C-AA02C20B132F}"/>
              </a:ext>
            </a:extLst>
          </p:cNvPr>
          <p:cNvSpPr txBox="1"/>
          <p:nvPr/>
        </p:nvSpPr>
        <p:spPr>
          <a:xfrm>
            <a:off x="10658799" y="-187524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3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5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9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1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64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36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82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drivers crate</a:t>
            </a: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ECF63A83-2003-4D14-9023-9CA33D4210F3}"/>
              </a:ext>
            </a:extLst>
          </p:cNvPr>
          <p:cNvSpPr txBox="1"/>
          <p:nvPr/>
        </p:nvSpPr>
        <p:spPr>
          <a:xfrm>
            <a:off x="9439568" y="725644"/>
            <a:ext cx="5909277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//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samples/rust/rust_chrdev.rs</a:t>
            </a:r>
          </a:p>
          <a:p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module!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rust_chrdev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author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"Rust for Linux Contributors"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RustFile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_dev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Pin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Box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chrdev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Registration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&gt;&gt;&gt;,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impl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kernel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Module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fn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init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……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Result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&gt; {</a:t>
            </a:r>
            <a:b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mut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chr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chrdev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Registration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CN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new_pinned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……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?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chr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as_mut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register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RustFile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&gt;()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?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Ok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{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_dev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chr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})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impl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Drop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fn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drop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mut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) {……}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CE92A3F4-6740-4FE3-A3C5-031A0A47CF3F}"/>
              </a:ext>
            </a:extLst>
          </p:cNvPr>
          <p:cNvGrpSpPr/>
          <p:nvPr/>
        </p:nvGrpSpPr>
        <p:grpSpPr>
          <a:xfrm>
            <a:off x="4362799" y="10060170"/>
            <a:ext cx="10912646" cy="1206048"/>
            <a:chOff x="-1636041" y="11860555"/>
            <a:chExt cx="10912646" cy="1206048"/>
          </a:xfrm>
        </p:grpSpPr>
        <p:sp>
          <p:nvSpPr>
            <p:cNvPr id="220" name="动作按钮: 文档 219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A7E95A39-9268-4E22-B84F-3964B4C18586}"/>
                </a:ext>
              </a:extLst>
            </p:cNvPr>
            <p:cNvSpPr/>
            <p:nvPr/>
          </p:nvSpPr>
          <p:spPr>
            <a:xfrm>
              <a:off x="2664341" y="11954635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21" name="文本框 220">
              <a:extLst>
                <a:ext uri="{FF2B5EF4-FFF2-40B4-BE49-F238E27FC236}">
                  <a16:creationId xmlns:a16="http://schemas.microsoft.com/office/drawing/2014/main" id="{4406F3A4-EF3A-46BB-991D-5FB06A0C3935}"/>
                </a:ext>
              </a:extLst>
            </p:cNvPr>
            <p:cNvSpPr txBox="1"/>
            <p:nvPr/>
          </p:nvSpPr>
          <p:spPr>
            <a:xfrm>
              <a:off x="-1636041" y="11860555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Bindings crate</a:t>
              </a:r>
            </a:p>
          </p:txBody>
        </p:sp>
        <p:sp>
          <p:nvSpPr>
            <p:cNvPr id="222" name="文本框 221">
              <a:extLst>
                <a:ext uri="{FF2B5EF4-FFF2-40B4-BE49-F238E27FC236}">
                  <a16:creationId xmlns:a16="http://schemas.microsoft.com/office/drawing/2014/main" id="{FEC969A7-5FAE-41DC-AD57-E08F68DB82A8}"/>
                </a:ext>
              </a:extLst>
            </p:cNvPr>
            <p:cNvSpPr txBox="1"/>
            <p:nvPr/>
          </p:nvSpPr>
          <p:spPr>
            <a:xfrm>
              <a:off x="3787716" y="11897052"/>
              <a:ext cx="548888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Consolas" panose="020B0609020204030204" pitchFamily="49" charset="0"/>
                </a:rPr>
                <a:t>#[repr(C)]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#[derive(Copy, Clone)]</a:t>
              </a:r>
            </a:p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pub 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	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233" name="文本框 232">
            <a:extLst>
              <a:ext uri="{FF2B5EF4-FFF2-40B4-BE49-F238E27FC236}">
                <a16:creationId xmlns:a16="http://schemas.microsoft.com/office/drawing/2014/main" id="{6395D3F1-E0FA-4FF8-BD56-246B4C628568}"/>
              </a:ext>
            </a:extLst>
          </p:cNvPr>
          <p:cNvSpPr txBox="1"/>
          <p:nvPr/>
        </p:nvSpPr>
        <p:spPr>
          <a:xfrm>
            <a:off x="7678026" y="5610089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3B3B3B"/>
                </a:solidFill>
                <a:latin typeface="Consolas" panose="020B0609020204030204" pitchFamily="49" charset="0"/>
              </a:rPr>
              <a:t>Only Safe</a:t>
            </a: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3DFA2D55-E0E4-4F28-9A6E-7E012AD714F3}"/>
              </a:ext>
            </a:extLst>
          </p:cNvPr>
          <p:cNvSpPr txBox="1"/>
          <p:nvPr/>
        </p:nvSpPr>
        <p:spPr>
          <a:xfrm>
            <a:off x="1120957" y="5561962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Consolas" panose="020B0609020204030204" pitchFamily="49" charset="0"/>
              </a:rPr>
              <a:t>U</a:t>
            </a:r>
            <a:r>
              <a:rPr lang="en-US" altLang="zh-CN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nsafe</a:t>
            </a:r>
          </a:p>
        </p:txBody>
      </p:sp>
      <p:pic>
        <p:nvPicPr>
          <p:cNvPr id="236" name="图片 235">
            <a:extLst>
              <a:ext uri="{FF2B5EF4-FFF2-40B4-BE49-F238E27FC236}">
                <a16:creationId xmlns:a16="http://schemas.microsoft.com/office/drawing/2014/main" id="{CC10C0C4-3ADC-4012-81FD-745BF75F28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276" y="2457599"/>
            <a:ext cx="744910" cy="886962"/>
          </a:xfrm>
          <a:prstGeom prst="rect">
            <a:avLst/>
          </a:prstGeom>
        </p:spPr>
      </p:pic>
      <p:sp>
        <p:nvSpPr>
          <p:cNvPr id="239" name="箭头: 右 238">
            <a:extLst>
              <a:ext uri="{FF2B5EF4-FFF2-40B4-BE49-F238E27FC236}">
                <a16:creationId xmlns:a16="http://schemas.microsoft.com/office/drawing/2014/main" id="{4AE6C505-D762-458D-B541-0B09A81B3193}"/>
              </a:ext>
            </a:extLst>
          </p:cNvPr>
          <p:cNvSpPr/>
          <p:nvPr/>
        </p:nvSpPr>
        <p:spPr>
          <a:xfrm>
            <a:off x="-6781590" y="-697685"/>
            <a:ext cx="854595" cy="418795"/>
          </a:xfrm>
          <a:prstGeom prst="rightArrow">
            <a:avLst>
              <a:gd name="adj1" fmla="val 40807"/>
              <a:gd name="adj2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箭头: 右 240">
            <a:extLst>
              <a:ext uri="{FF2B5EF4-FFF2-40B4-BE49-F238E27FC236}">
                <a16:creationId xmlns:a16="http://schemas.microsoft.com/office/drawing/2014/main" id="{F489BAD1-0AF0-49DA-A50D-3D039939C898}"/>
              </a:ext>
            </a:extLst>
          </p:cNvPr>
          <p:cNvSpPr/>
          <p:nvPr/>
        </p:nvSpPr>
        <p:spPr>
          <a:xfrm>
            <a:off x="-6766571" y="724599"/>
            <a:ext cx="854595" cy="418795"/>
          </a:xfrm>
          <a:prstGeom prst="rightArrow">
            <a:avLst>
              <a:gd name="adj1" fmla="val 40807"/>
              <a:gd name="adj2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文本框 241">
            <a:extLst>
              <a:ext uri="{FF2B5EF4-FFF2-40B4-BE49-F238E27FC236}">
                <a16:creationId xmlns:a16="http://schemas.microsoft.com/office/drawing/2014/main" id="{628F13E1-DD8D-437C-9AA4-9F207B3F57CF}"/>
              </a:ext>
            </a:extLst>
          </p:cNvPr>
          <p:cNvSpPr txBox="1"/>
          <p:nvPr/>
        </p:nvSpPr>
        <p:spPr>
          <a:xfrm>
            <a:off x="-7757328" y="-736622"/>
            <a:ext cx="953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RFL </a:t>
            </a:r>
          </a:p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modify</a:t>
            </a:r>
          </a:p>
        </p:txBody>
      </p:sp>
      <p:sp>
        <p:nvSpPr>
          <p:cNvPr id="243" name="文本框 220">
            <a:extLst>
              <a:ext uri="{FF2B5EF4-FFF2-40B4-BE49-F238E27FC236}">
                <a16:creationId xmlns:a16="http://schemas.microsoft.com/office/drawing/2014/main" id="{4406F3A4-EF3A-46BB-991D-5FB06A0C3935}"/>
              </a:ext>
            </a:extLst>
          </p:cNvPr>
          <p:cNvSpPr txBox="1"/>
          <p:nvPr/>
        </p:nvSpPr>
        <p:spPr>
          <a:xfrm>
            <a:off x="-8110325" y="693001"/>
            <a:ext cx="1425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3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5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9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1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64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36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82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Use</a:t>
            </a:r>
          </a:p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Directly</a:t>
            </a:r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1BE24C42-7D40-41A3-9B59-D339EB6841E1}"/>
              </a:ext>
            </a:extLst>
          </p:cNvPr>
          <p:cNvSpPr/>
          <p:nvPr/>
        </p:nvSpPr>
        <p:spPr>
          <a:xfrm>
            <a:off x="-5686620" y="-1165595"/>
            <a:ext cx="6481371" cy="13869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B655F124-6F8B-4A4D-BE9B-3FD829DBA0D7}"/>
              </a:ext>
            </a:extLst>
          </p:cNvPr>
          <p:cNvGrpSpPr/>
          <p:nvPr/>
        </p:nvGrpSpPr>
        <p:grpSpPr>
          <a:xfrm>
            <a:off x="-5723806" y="-1148745"/>
            <a:ext cx="7049779" cy="1387678"/>
            <a:chOff x="-5723806" y="-1148745"/>
            <a:chExt cx="7049779" cy="1387678"/>
          </a:xfrm>
        </p:grpSpPr>
        <p:sp>
          <p:nvSpPr>
            <p:cNvPr id="92" name="动作按钮: 文档 91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73CFC02F-7138-4EAA-802E-BD476D7E9F5E}"/>
                </a:ext>
              </a:extLst>
            </p:cNvPr>
            <p:cNvSpPr/>
            <p:nvPr/>
          </p:nvSpPr>
          <p:spPr>
            <a:xfrm>
              <a:off x="-5286291" y="-1114788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CC87B43B-5546-490C-8A0D-5644FD49DB00}"/>
                </a:ext>
              </a:extLst>
            </p:cNvPr>
            <p:cNvSpPr txBox="1"/>
            <p:nvPr/>
          </p:nvSpPr>
          <p:spPr>
            <a:xfrm>
              <a:off x="-5723806" y="-284283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alloc</a:t>
              </a:r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crate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B71A937C-7DE7-41BF-A6B4-FD2BBC70E400}"/>
                </a:ext>
              </a:extLst>
            </p:cNvPr>
            <p:cNvSpPr txBox="1"/>
            <p:nvPr/>
          </p:nvSpPr>
          <p:spPr>
            <a:xfrm>
              <a:off x="-4162916" y="-715174"/>
              <a:ext cx="548888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Vec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Allocator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Global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 {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buf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zh-CN" sz="1400" b="0" dirty="0" err="1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RawVec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&gt;,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zh-CN" sz="1400" b="0" dirty="0" err="1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usize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305DDD3F-8FE3-4831-A5FD-D56209CBA2EA}"/>
                </a:ext>
              </a:extLst>
            </p:cNvPr>
            <p:cNvSpPr txBox="1"/>
            <p:nvPr/>
          </p:nvSpPr>
          <p:spPr>
            <a:xfrm>
              <a:off x="-4172728" y="-1148745"/>
              <a:ext cx="490431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Box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?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Sized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Allocator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Global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Unique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&gt;, 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</p:txBody>
        </p:sp>
      </p:grpSp>
      <p:sp>
        <p:nvSpPr>
          <p:cNvPr id="245" name="矩形 244">
            <a:extLst>
              <a:ext uri="{FF2B5EF4-FFF2-40B4-BE49-F238E27FC236}">
                <a16:creationId xmlns:a16="http://schemas.microsoft.com/office/drawing/2014/main" id="{C2078A48-4F66-42D2-A833-F9CC776991A9}"/>
              </a:ext>
            </a:extLst>
          </p:cNvPr>
          <p:cNvSpPr/>
          <p:nvPr/>
        </p:nvSpPr>
        <p:spPr>
          <a:xfrm>
            <a:off x="-5686621" y="295283"/>
            <a:ext cx="6481371" cy="12574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0DFDE060-8F40-42F0-8589-7C09AA0F18D7}"/>
              </a:ext>
            </a:extLst>
          </p:cNvPr>
          <p:cNvGrpSpPr/>
          <p:nvPr/>
        </p:nvGrpSpPr>
        <p:grpSpPr>
          <a:xfrm>
            <a:off x="-5737220" y="423960"/>
            <a:ext cx="5285573" cy="1181052"/>
            <a:chOff x="-5737220" y="423960"/>
            <a:chExt cx="5285573" cy="1181052"/>
          </a:xfrm>
        </p:grpSpPr>
        <p:sp>
          <p:nvSpPr>
            <p:cNvPr id="76" name="动作按钮: 文档 75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B78FF94E-B6FE-412B-97FD-E2AB37AF6487}"/>
                </a:ext>
              </a:extLst>
            </p:cNvPr>
            <p:cNvSpPr/>
            <p:nvPr/>
          </p:nvSpPr>
          <p:spPr>
            <a:xfrm>
              <a:off x="-5257475" y="423960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D31266B-1EDE-4859-BE29-D0E77FD3D681}"/>
                </a:ext>
              </a:extLst>
            </p:cNvPr>
            <p:cNvSpPr txBox="1"/>
            <p:nvPr/>
          </p:nvSpPr>
          <p:spPr>
            <a:xfrm>
              <a:off x="-5737220" y="1235680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3B3B3B"/>
                  </a:solidFill>
                  <a:latin typeface="Consolas" panose="020B0609020204030204" pitchFamily="49" charset="0"/>
                </a:rPr>
                <a:t>c</a:t>
              </a:r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ore crate</a:t>
              </a: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5B29163D-4344-414B-80FF-6A33375AA5AC}"/>
                </a:ext>
              </a:extLst>
            </p:cNvPr>
            <p:cNvSpPr txBox="1"/>
            <p:nvPr/>
          </p:nvSpPr>
          <p:spPr>
            <a:xfrm>
              <a:off x="-4134617" y="508961"/>
              <a:ext cx="34710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PhantomData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?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Sized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&gt;;</a:t>
              </a: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478BC037-73F4-458A-A9D3-6B8C0CE16A3E}"/>
                </a:ext>
              </a:extLst>
            </p:cNvPr>
            <p:cNvSpPr txBox="1"/>
            <p:nvPr/>
          </p:nvSpPr>
          <p:spPr>
            <a:xfrm>
              <a:off x="-4144429" y="802063"/>
              <a:ext cx="369278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UnsafeCell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?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Sized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 {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400" b="0" dirty="0"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zh-CN" sz="1400" b="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T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7F28ED73-3B09-48DD-B016-9CF1631AFE5D}"/>
              </a:ext>
            </a:extLst>
          </p:cNvPr>
          <p:cNvGrpSpPr/>
          <p:nvPr/>
        </p:nvGrpSpPr>
        <p:grpSpPr>
          <a:xfrm>
            <a:off x="-3636094" y="3886322"/>
            <a:ext cx="7511290" cy="1401538"/>
            <a:chOff x="-3852884" y="3346928"/>
            <a:chExt cx="7511290" cy="1401538"/>
          </a:xfrm>
        </p:grpSpPr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E805B775-C41C-4848-8B3E-6ABD6C7FF7ED}"/>
                </a:ext>
              </a:extLst>
            </p:cNvPr>
            <p:cNvSpPr/>
            <p:nvPr/>
          </p:nvSpPr>
          <p:spPr>
            <a:xfrm>
              <a:off x="-3852884" y="3346928"/>
              <a:ext cx="4406951" cy="13660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55DB93D1-D85A-4364-A5AB-CE5FD348005F}"/>
                </a:ext>
              </a:extLst>
            </p:cNvPr>
            <p:cNvGrpSpPr/>
            <p:nvPr/>
          </p:nvGrpSpPr>
          <p:grpSpPr>
            <a:xfrm>
              <a:off x="-3772483" y="3468048"/>
              <a:ext cx="7430889" cy="1280418"/>
              <a:chOff x="124239" y="8151972"/>
              <a:chExt cx="7430889" cy="1280418"/>
            </a:xfrm>
          </p:grpSpPr>
          <p:sp>
            <p:nvSpPr>
              <p:cNvPr id="145" name="动作按钮: 文档 144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38CA5B0B-9E8F-4B88-83E1-267477C19B7E}"/>
                  </a:ext>
                </a:extLst>
              </p:cNvPr>
              <p:cNvSpPr/>
              <p:nvPr/>
            </p:nvSpPr>
            <p:spPr>
              <a:xfrm>
                <a:off x="942864" y="8209555"/>
                <a:ext cx="696562" cy="733579"/>
              </a:xfrm>
              <a:prstGeom prst="actionButtonDocumen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3F1FF7BF-6BD2-429D-8EC8-58ADB7A87218}"/>
                  </a:ext>
                </a:extLst>
              </p:cNvPr>
              <p:cNvSpPr txBox="1"/>
              <p:nvPr/>
            </p:nvSpPr>
            <p:spPr>
              <a:xfrm>
                <a:off x="124239" y="9063058"/>
                <a:ext cx="2170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b</a:t>
                </a:r>
                <a:r>
                  <a:rPr lang="en-US" altLang="zh-CN" sz="1800" dirty="0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indings crate</a:t>
                </a:r>
              </a:p>
            </p:txBody>
          </p:sp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184A32DB-A3AD-4537-93E6-4C55C75A57FB}"/>
                  </a:ext>
                </a:extLst>
              </p:cNvPr>
              <p:cNvSpPr txBox="1"/>
              <p:nvPr/>
            </p:nvSpPr>
            <p:spPr>
              <a:xfrm>
                <a:off x="2066239" y="8151972"/>
                <a:ext cx="548888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latin typeface="Consolas" panose="020B0609020204030204" pitchFamily="49" charset="0"/>
                  </a:rPr>
                  <a:t>#[repr(C)]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#[derive(Copy, Clone)]</a:t>
                </a:r>
              </a:p>
              <a:p>
                <a:r>
                  <a:rPr lang="en-US" altLang="zh-CN" sz="1400" dirty="0">
                    <a:solidFill>
                      <a:schemeClr val="accent5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pub struct </a:t>
                </a:r>
                <a:r>
                  <a:rPr lang="en-US" altLang="zh-CN" sz="1400" dirty="0" err="1">
                    <a:solidFill>
                      <a:schemeClr val="accent5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cdev</a:t>
                </a:r>
                <a:r>
                  <a:rPr lang="en-US" altLang="zh-CN" sz="1400" dirty="0">
                    <a:solidFill>
                      <a:schemeClr val="accent5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zh-CN" sz="1400" dirty="0">
                    <a:latin typeface="Consolas" panose="020B0609020204030204" pitchFamily="49" charset="0"/>
                  </a:rPr>
                  <a:t>{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	……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}</a:t>
                </a:r>
              </a:p>
            </p:txBody>
          </p:sp>
        </p:grp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BF392198-00CC-4FC1-BD85-D024B4801FC5}"/>
              </a:ext>
            </a:extLst>
          </p:cNvPr>
          <p:cNvGrpSpPr/>
          <p:nvPr/>
        </p:nvGrpSpPr>
        <p:grpSpPr>
          <a:xfrm>
            <a:off x="-6219361" y="3751781"/>
            <a:ext cx="1068380" cy="1479415"/>
            <a:chOff x="-5710669" y="4892498"/>
            <a:chExt cx="1068380" cy="1479415"/>
          </a:xfrm>
        </p:grpSpPr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6CD55EE6-E86C-45E8-A15A-681F5F16BEA6}"/>
                </a:ext>
              </a:extLst>
            </p:cNvPr>
            <p:cNvSpPr txBox="1"/>
            <p:nvPr/>
          </p:nvSpPr>
          <p:spPr>
            <a:xfrm>
              <a:off x="-5710669" y="4892498"/>
              <a:ext cx="10683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Rust</a:t>
              </a:r>
            </a:p>
            <a:p>
              <a:pPr algn="ctr"/>
              <a:r>
                <a:rPr lang="en-US" altLang="zh-CN" sz="18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bindgen</a:t>
              </a:r>
              <a:endPara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51" name="组合 250">
              <a:extLst>
                <a:ext uri="{FF2B5EF4-FFF2-40B4-BE49-F238E27FC236}">
                  <a16:creationId xmlns:a16="http://schemas.microsoft.com/office/drawing/2014/main" id="{1CB5327C-0D41-4693-ABCC-875ED9AA5901}"/>
                </a:ext>
              </a:extLst>
            </p:cNvPr>
            <p:cNvGrpSpPr/>
            <p:nvPr/>
          </p:nvGrpSpPr>
          <p:grpSpPr>
            <a:xfrm>
              <a:off x="-5512105" y="5685750"/>
              <a:ext cx="720269" cy="686163"/>
              <a:chOff x="3538310" y="1109387"/>
              <a:chExt cx="5956681" cy="5419216"/>
            </a:xfrm>
          </p:grpSpPr>
          <p:pic>
            <p:nvPicPr>
              <p:cNvPr id="252" name="图片 251">
                <a:extLst>
                  <a:ext uri="{FF2B5EF4-FFF2-40B4-BE49-F238E27FC236}">
                    <a16:creationId xmlns:a16="http://schemas.microsoft.com/office/drawing/2014/main" id="{700F75D2-A437-4DCD-8CDB-3DE3B14A88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38310" y="1109387"/>
                <a:ext cx="5128797" cy="5128796"/>
              </a:xfrm>
              <a:prstGeom prst="rect">
                <a:avLst/>
              </a:prstGeom>
            </p:spPr>
          </p:pic>
          <p:pic>
            <p:nvPicPr>
              <p:cNvPr id="253" name="图形 252">
                <a:extLst>
                  <a:ext uri="{FF2B5EF4-FFF2-40B4-BE49-F238E27FC236}">
                    <a16:creationId xmlns:a16="http://schemas.microsoft.com/office/drawing/2014/main" id="{ACBFEBCD-5DD0-49EB-B437-D08D2AC48E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553615" y="4587231"/>
                <a:ext cx="1941376" cy="1941372"/>
              </a:xfrm>
              <a:prstGeom prst="rect">
                <a:avLst/>
              </a:prstGeom>
            </p:spPr>
          </p:pic>
        </p:grpSp>
      </p:grpSp>
      <p:sp>
        <p:nvSpPr>
          <p:cNvPr id="254" name="矩形 253">
            <a:extLst>
              <a:ext uri="{FF2B5EF4-FFF2-40B4-BE49-F238E27FC236}">
                <a16:creationId xmlns:a16="http://schemas.microsoft.com/office/drawing/2014/main" id="{FDECA57E-F077-4E6F-B73D-B71C022A1BB0}"/>
              </a:ext>
            </a:extLst>
          </p:cNvPr>
          <p:cNvSpPr/>
          <p:nvPr/>
        </p:nvSpPr>
        <p:spPr>
          <a:xfrm>
            <a:off x="-8768388" y="5449895"/>
            <a:ext cx="3866636" cy="15009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CFF58D8B-5B0F-4487-9F43-F75F333C4098}"/>
              </a:ext>
            </a:extLst>
          </p:cNvPr>
          <p:cNvGrpSpPr/>
          <p:nvPr/>
        </p:nvGrpSpPr>
        <p:grpSpPr>
          <a:xfrm>
            <a:off x="-8838486" y="5600528"/>
            <a:ext cx="4915706" cy="1234025"/>
            <a:chOff x="1659871" y="3959299"/>
            <a:chExt cx="4915706" cy="1234025"/>
          </a:xfrm>
        </p:grpSpPr>
        <p:sp>
          <p:nvSpPr>
            <p:cNvPr id="216" name="文本框 215">
              <a:extLst>
                <a:ext uri="{FF2B5EF4-FFF2-40B4-BE49-F238E27FC236}">
                  <a16:creationId xmlns:a16="http://schemas.microsoft.com/office/drawing/2014/main" id="{1F6CE926-0CDB-46FB-A19C-3242F7B474CC}"/>
                </a:ext>
              </a:extLst>
            </p:cNvPr>
            <p:cNvSpPr txBox="1"/>
            <p:nvPr/>
          </p:nvSpPr>
          <p:spPr>
            <a:xfrm>
              <a:off x="1659871" y="4823992"/>
              <a:ext cx="33956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include/</a:t>
              </a:r>
              <a:r>
                <a:rPr lang="en-US" altLang="zh-CN" sz="18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linux</a:t>
              </a:r>
              <a:r>
                <a:rPr lang="en-US" altLang="zh-CN" sz="18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8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cdev.h</a:t>
              </a:r>
              <a:endParaRPr lang="en-US" altLang="zh-CN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动作按钮: 文档 216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696E1C73-34D0-4DD6-BF22-CA56F4B6B57E}"/>
                </a:ext>
              </a:extLst>
            </p:cNvPr>
            <p:cNvSpPr/>
            <p:nvPr/>
          </p:nvSpPr>
          <p:spPr>
            <a:xfrm>
              <a:off x="2388965" y="3982597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C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18" name="文本框 217">
              <a:extLst>
                <a:ext uri="{FF2B5EF4-FFF2-40B4-BE49-F238E27FC236}">
                  <a16:creationId xmlns:a16="http://schemas.microsoft.com/office/drawing/2014/main" id="{17235EB9-F22E-4608-8754-97601AB114E2}"/>
                </a:ext>
              </a:extLst>
            </p:cNvPr>
            <p:cNvSpPr txBox="1"/>
            <p:nvPr/>
          </p:nvSpPr>
          <p:spPr>
            <a:xfrm>
              <a:off x="3179915" y="3959299"/>
              <a:ext cx="339566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        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 __</a:t>
              </a:r>
              <a:r>
                <a:rPr lang="en-US" altLang="zh-CN" sz="1400" dirty="0" err="1">
                  <a:latin typeface="Consolas" panose="020B0609020204030204" pitchFamily="49" charset="0"/>
                </a:rPr>
                <a:t>randomize_layout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</p:txBody>
        </p:sp>
      </p:grpSp>
      <p:pic>
        <p:nvPicPr>
          <p:cNvPr id="125" name="图片 124">
            <a:extLst>
              <a:ext uri="{FF2B5EF4-FFF2-40B4-BE49-F238E27FC236}">
                <a16:creationId xmlns:a16="http://schemas.microsoft.com/office/drawing/2014/main" id="{0BFDBDB0-F125-4C1A-A694-DFB96EACCF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30922" y="4299519"/>
            <a:ext cx="531529" cy="531529"/>
          </a:xfrm>
          <a:prstGeom prst="rect">
            <a:avLst/>
          </a:prstGeom>
        </p:spPr>
      </p:pic>
      <p:sp>
        <p:nvSpPr>
          <p:cNvPr id="131" name="文本框 130">
            <a:extLst>
              <a:ext uri="{FF2B5EF4-FFF2-40B4-BE49-F238E27FC236}">
                <a16:creationId xmlns:a16="http://schemas.microsoft.com/office/drawing/2014/main" id="{BF8C3561-1DBF-4696-B6DE-53A995A1C443}"/>
              </a:ext>
            </a:extLst>
          </p:cNvPr>
          <p:cNvSpPr txBox="1"/>
          <p:nvPr/>
        </p:nvSpPr>
        <p:spPr>
          <a:xfrm>
            <a:off x="-8028878" y="4131026"/>
            <a:ext cx="9881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Linux-</a:t>
            </a:r>
          </a:p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Code </a:t>
            </a:r>
          </a:p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Tree </a:t>
            </a:r>
          </a:p>
        </p:txBody>
      </p:sp>
      <p:sp>
        <p:nvSpPr>
          <p:cNvPr id="257" name="加号 256">
            <a:extLst>
              <a:ext uri="{FF2B5EF4-FFF2-40B4-BE49-F238E27FC236}">
                <a16:creationId xmlns:a16="http://schemas.microsoft.com/office/drawing/2014/main" id="{03F550F6-87F3-41F4-A51C-2DE76FE46553}"/>
              </a:ext>
            </a:extLst>
          </p:cNvPr>
          <p:cNvSpPr/>
          <p:nvPr/>
        </p:nvSpPr>
        <p:spPr>
          <a:xfrm>
            <a:off x="-6939687" y="4158816"/>
            <a:ext cx="715954" cy="796312"/>
          </a:xfrm>
          <a:prstGeom prst="mathPlu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9" name="等号 258">
            <a:extLst>
              <a:ext uri="{FF2B5EF4-FFF2-40B4-BE49-F238E27FC236}">
                <a16:creationId xmlns:a16="http://schemas.microsoft.com/office/drawing/2014/main" id="{239E9E07-1FCA-402F-845C-FC108185190C}"/>
              </a:ext>
            </a:extLst>
          </p:cNvPr>
          <p:cNvSpPr/>
          <p:nvPr/>
        </p:nvSpPr>
        <p:spPr>
          <a:xfrm>
            <a:off x="-4833978" y="4222435"/>
            <a:ext cx="832127" cy="738664"/>
          </a:xfrm>
          <a:prstGeom prst="mathEqual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65" name="组合 264">
            <a:extLst>
              <a:ext uri="{FF2B5EF4-FFF2-40B4-BE49-F238E27FC236}">
                <a16:creationId xmlns:a16="http://schemas.microsoft.com/office/drawing/2014/main" id="{CBA1E512-156E-4FE3-B6F5-CDACD5891214}"/>
              </a:ext>
            </a:extLst>
          </p:cNvPr>
          <p:cNvGrpSpPr/>
          <p:nvPr/>
        </p:nvGrpSpPr>
        <p:grpSpPr>
          <a:xfrm>
            <a:off x="-3881279" y="8881965"/>
            <a:ext cx="2170584" cy="1222835"/>
            <a:chOff x="124239" y="8209555"/>
            <a:chExt cx="2170584" cy="1222835"/>
          </a:xfrm>
        </p:grpSpPr>
        <p:sp>
          <p:nvSpPr>
            <p:cNvPr id="266" name="动作按钮: 文档 265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EE5AAA5E-3FEF-4BE5-A429-1279EE1914CE}"/>
                </a:ext>
              </a:extLst>
            </p:cNvPr>
            <p:cNvSpPr/>
            <p:nvPr/>
          </p:nvSpPr>
          <p:spPr>
            <a:xfrm>
              <a:off x="942864" y="8209555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7" name="文本框 266">
              <a:extLst>
                <a:ext uri="{FF2B5EF4-FFF2-40B4-BE49-F238E27FC236}">
                  <a16:creationId xmlns:a16="http://schemas.microsoft.com/office/drawing/2014/main" id="{05041571-EA1D-4B00-BA69-8BA334026C63}"/>
                </a:ext>
              </a:extLst>
            </p:cNvPr>
            <p:cNvSpPr txBox="1"/>
            <p:nvPr/>
          </p:nvSpPr>
          <p:spPr>
            <a:xfrm>
              <a:off x="124239" y="9063058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Bindings crate</a:t>
              </a:r>
            </a:p>
          </p:txBody>
        </p:sp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2B964F32-88FB-43C1-9ED8-0CF89953B89F}"/>
              </a:ext>
            </a:extLst>
          </p:cNvPr>
          <p:cNvGrpSpPr/>
          <p:nvPr/>
        </p:nvGrpSpPr>
        <p:grpSpPr>
          <a:xfrm>
            <a:off x="-3636094" y="2209715"/>
            <a:ext cx="4819342" cy="1401538"/>
            <a:chOff x="-3852884" y="3346928"/>
            <a:chExt cx="4819342" cy="1401538"/>
          </a:xfrm>
        </p:grpSpPr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BE4E91B7-983A-4EBA-B35A-08B3BE5AF380}"/>
                </a:ext>
              </a:extLst>
            </p:cNvPr>
            <p:cNvSpPr/>
            <p:nvPr/>
          </p:nvSpPr>
          <p:spPr>
            <a:xfrm>
              <a:off x="-3852884" y="3346928"/>
              <a:ext cx="4406951" cy="13660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481187C4-70D7-4425-B69D-C8694DFF78A0}"/>
                </a:ext>
              </a:extLst>
            </p:cNvPr>
            <p:cNvGrpSpPr/>
            <p:nvPr/>
          </p:nvGrpSpPr>
          <p:grpSpPr>
            <a:xfrm>
              <a:off x="-3772483" y="3468048"/>
              <a:ext cx="4738941" cy="1280418"/>
              <a:chOff x="124239" y="8151972"/>
              <a:chExt cx="4738941" cy="1280418"/>
            </a:xfrm>
          </p:grpSpPr>
          <p:sp>
            <p:nvSpPr>
              <p:cNvPr id="274" name="动作按钮: 文档 273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39275EF4-DD99-402E-BCEB-AAF1174890B2}"/>
                  </a:ext>
                </a:extLst>
              </p:cNvPr>
              <p:cNvSpPr/>
              <p:nvPr/>
            </p:nvSpPr>
            <p:spPr>
              <a:xfrm>
                <a:off x="942864" y="8209555"/>
                <a:ext cx="696562" cy="733579"/>
              </a:xfrm>
              <a:prstGeom prst="actionButtonDocumen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文本框 274">
                <a:extLst>
                  <a:ext uri="{FF2B5EF4-FFF2-40B4-BE49-F238E27FC236}">
                    <a16:creationId xmlns:a16="http://schemas.microsoft.com/office/drawing/2014/main" id="{638F62C5-483E-4787-BEE9-303F23BE9968}"/>
                  </a:ext>
                </a:extLst>
              </p:cNvPr>
              <p:cNvSpPr txBox="1"/>
              <p:nvPr/>
            </p:nvSpPr>
            <p:spPr>
              <a:xfrm>
                <a:off x="124239" y="9063058"/>
                <a:ext cx="2170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macro crate</a:t>
                </a:r>
              </a:p>
            </p:txBody>
          </p:sp>
          <p:sp>
            <p:nvSpPr>
              <p:cNvPr id="276" name="文本框 275">
                <a:extLst>
                  <a:ext uri="{FF2B5EF4-FFF2-40B4-BE49-F238E27FC236}">
                    <a16:creationId xmlns:a16="http://schemas.microsoft.com/office/drawing/2014/main" id="{212A00AB-BE2D-4FC8-B3C3-A812376D4862}"/>
                  </a:ext>
                </a:extLst>
              </p:cNvPr>
              <p:cNvSpPr txBox="1"/>
              <p:nvPr/>
            </p:nvSpPr>
            <p:spPr>
              <a:xfrm>
                <a:off x="2066240" y="8151972"/>
                <a:ext cx="2796940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pub</a:t>
                </a:r>
                <a:r>
                  <a:rPr lang="en-US" altLang="zh-CN" sz="14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zh-CN" sz="1400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fn</a:t>
                </a:r>
                <a:r>
                  <a:rPr lang="en-US" altLang="zh-CN" sz="14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zh-CN" sz="1400" b="0" dirty="0">
                    <a:solidFill>
                      <a:srgbClr val="74531F"/>
                    </a:solidFill>
                    <a:effectLst/>
                    <a:latin typeface="Consolas" panose="020B0609020204030204" pitchFamily="49" charset="0"/>
                  </a:rPr>
                  <a:t>module</a:t>
                </a:r>
                <a:r>
                  <a:rPr lang="en-US" altLang="zh-CN" sz="14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CN" sz="1400" b="0" dirty="0" err="1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ts</a:t>
                </a:r>
                <a:r>
                  <a:rPr lang="en-US" altLang="zh-CN" sz="14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: </a:t>
                </a:r>
                <a:r>
                  <a:rPr lang="en-US" altLang="zh-CN" sz="1400" b="0" dirty="0" err="1">
                    <a:solidFill>
                      <a:srgbClr val="2B91AF"/>
                    </a:solidFill>
                    <a:effectLst/>
                    <a:latin typeface="Consolas" panose="020B0609020204030204" pitchFamily="49" charset="0"/>
                  </a:rPr>
                  <a:t>TokenStream</a:t>
                </a:r>
                <a:r>
                  <a:rPr lang="en-US" altLang="zh-CN" sz="14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 -&gt; </a:t>
                </a:r>
                <a:r>
                  <a:rPr lang="en-US" altLang="zh-CN" sz="1400" b="0" dirty="0" err="1">
                    <a:solidFill>
                      <a:srgbClr val="2B91AF"/>
                    </a:solidFill>
                    <a:effectLst/>
                    <a:latin typeface="Consolas" panose="020B0609020204030204" pitchFamily="49" charset="0"/>
                  </a:rPr>
                  <a:t>TokenStream</a:t>
                </a:r>
                <a:r>
                  <a:rPr lang="en-US" altLang="zh-CN" sz="14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{</a:t>
                </a:r>
              </a:p>
              <a:p>
                <a:r>
                  <a:rPr lang="en-US" altLang="zh-CN" sz="14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   module::</a:t>
                </a:r>
                <a:r>
                  <a:rPr lang="en-US" altLang="zh-CN" sz="1400" b="0" dirty="0">
                    <a:solidFill>
                      <a:srgbClr val="74531F"/>
                    </a:solidFill>
                    <a:effectLst/>
                    <a:latin typeface="Consolas" panose="020B0609020204030204" pitchFamily="49" charset="0"/>
                  </a:rPr>
                  <a:t>module</a:t>
                </a:r>
                <a:r>
                  <a:rPr lang="en-US" altLang="zh-CN" sz="14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CN" sz="1400" b="0" dirty="0" err="1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ts</a:t>
                </a:r>
                <a:r>
                  <a:rPr lang="en-US" altLang="zh-CN" sz="14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US" altLang="zh-CN" sz="14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}</a:t>
                </a:r>
              </a:p>
            </p:txBody>
          </p:sp>
        </p:grpSp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61795274-5986-4BF8-8B21-4E250F299410}"/>
              </a:ext>
            </a:extLst>
          </p:cNvPr>
          <p:cNvGrpSpPr/>
          <p:nvPr/>
        </p:nvGrpSpPr>
        <p:grpSpPr>
          <a:xfrm>
            <a:off x="-3637543" y="5615494"/>
            <a:ext cx="4406951" cy="1401538"/>
            <a:chOff x="-3852884" y="3346928"/>
            <a:chExt cx="4406951" cy="1401538"/>
          </a:xfrm>
        </p:grpSpPr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D2365356-18BC-49B0-AE65-7750BF08FC39}"/>
                </a:ext>
              </a:extLst>
            </p:cNvPr>
            <p:cNvSpPr/>
            <p:nvPr/>
          </p:nvSpPr>
          <p:spPr>
            <a:xfrm>
              <a:off x="-3852884" y="3346928"/>
              <a:ext cx="4406951" cy="13660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9" name="组合 278">
              <a:extLst>
                <a:ext uri="{FF2B5EF4-FFF2-40B4-BE49-F238E27FC236}">
                  <a16:creationId xmlns:a16="http://schemas.microsoft.com/office/drawing/2014/main" id="{3C52EE82-1974-4319-B473-8B7AF8BE9F1D}"/>
                </a:ext>
              </a:extLst>
            </p:cNvPr>
            <p:cNvGrpSpPr/>
            <p:nvPr/>
          </p:nvGrpSpPr>
          <p:grpSpPr>
            <a:xfrm>
              <a:off x="-3772483" y="3468048"/>
              <a:ext cx="3778523" cy="1280418"/>
              <a:chOff x="124239" y="8151972"/>
              <a:chExt cx="3778523" cy="1280418"/>
            </a:xfrm>
          </p:grpSpPr>
          <p:sp>
            <p:nvSpPr>
              <p:cNvPr id="280" name="动作按钮: 文档 279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6DB2D8E7-34C4-4E65-9023-ED64749B5B2D}"/>
                  </a:ext>
                </a:extLst>
              </p:cNvPr>
              <p:cNvSpPr/>
              <p:nvPr/>
            </p:nvSpPr>
            <p:spPr>
              <a:xfrm>
                <a:off x="942864" y="8209555"/>
                <a:ext cx="696562" cy="733579"/>
              </a:xfrm>
              <a:prstGeom prst="actionButtonDocumen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文本框 280">
                <a:extLst>
                  <a:ext uri="{FF2B5EF4-FFF2-40B4-BE49-F238E27FC236}">
                    <a16:creationId xmlns:a16="http://schemas.microsoft.com/office/drawing/2014/main" id="{5B30DBE9-D850-4620-AC5F-011F2317C0C6}"/>
                  </a:ext>
                </a:extLst>
              </p:cNvPr>
              <p:cNvSpPr txBox="1"/>
              <p:nvPr/>
            </p:nvSpPr>
            <p:spPr>
              <a:xfrm>
                <a:off x="124239" y="9063058"/>
                <a:ext cx="2170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 err="1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builtin</a:t>
                </a:r>
                <a:r>
                  <a:rPr lang="en-US" altLang="zh-CN" sz="1800" dirty="0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 crate</a:t>
                </a:r>
              </a:p>
            </p:txBody>
          </p:sp>
          <p:sp>
            <p:nvSpPr>
              <p:cNvPr id="282" name="文本框 281">
                <a:extLst>
                  <a:ext uri="{FF2B5EF4-FFF2-40B4-BE49-F238E27FC236}">
                    <a16:creationId xmlns:a16="http://schemas.microsoft.com/office/drawing/2014/main" id="{B6DCD210-A670-49D7-ACB7-A9B7C748F68E}"/>
                  </a:ext>
                </a:extLst>
              </p:cNvPr>
              <p:cNvSpPr txBox="1"/>
              <p:nvPr/>
            </p:nvSpPr>
            <p:spPr>
              <a:xfrm>
                <a:off x="2066239" y="8151972"/>
                <a:ext cx="1836523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macro_rules</a:t>
                </a:r>
                <a:r>
                  <a:rPr lang="en-US" altLang="zh-CN" sz="1400" b="0" dirty="0">
                    <a:solidFill>
                      <a:srgbClr val="8A1BFF"/>
                    </a:solidFill>
                    <a:effectLst/>
                    <a:latin typeface="Consolas" panose="020B0609020204030204" pitchFamily="49" charset="0"/>
                  </a:rPr>
                  <a:t>!</a:t>
                </a:r>
                <a:r>
                  <a:rPr lang="en-US" altLang="zh-CN" sz="14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</a:t>
                </a:r>
              </a:p>
              <a:p>
                <a:r>
                  <a:rPr lang="en-US" altLang="zh-CN" sz="1400" b="0" dirty="0" err="1">
                    <a:solidFill>
                      <a:srgbClr val="8A1BFF"/>
                    </a:solidFill>
                    <a:effectLst/>
                    <a:latin typeface="Consolas" panose="020B0609020204030204" pitchFamily="49" charset="0"/>
                  </a:rPr>
                  <a:t>define_panicking_intrinsics</a:t>
                </a:r>
                <a:r>
                  <a:rPr lang="en-US" altLang="zh-CN" sz="1400" b="0" dirty="0">
                    <a:solidFill>
                      <a:srgbClr val="8A1BFF"/>
                    </a:solidFill>
                    <a:effectLst/>
                    <a:latin typeface="Consolas" panose="020B0609020204030204" pitchFamily="49" charset="0"/>
                  </a:rPr>
                  <a:t> (</a:t>
                </a:r>
              </a:p>
              <a:p>
                <a:r>
                  <a:rPr lang="en-US" altLang="zh-CN" sz="1400" dirty="0">
                    <a:solidFill>
                      <a:srgbClr val="8A1BFF"/>
                    </a:solidFill>
                    <a:latin typeface="Consolas" panose="020B0609020204030204" pitchFamily="49" charset="0"/>
                  </a:rPr>
                  <a:t>    	</a:t>
                </a:r>
                <a:r>
                  <a:rPr lang="en-US" altLang="zh-CN" sz="1400" dirty="0">
                    <a:latin typeface="Consolas" panose="020B0609020204030204" pitchFamily="49" charset="0"/>
                  </a:rPr>
                  <a:t>……</a:t>
                </a:r>
              </a:p>
              <a:p>
                <a:r>
                  <a:rPr lang="en-US" altLang="zh-CN" sz="1400" b="0" dirty="0">
                    <a:solidFill>
                      <a:srgbClr val="8A1BFF"/>
                    </a:solidFill>
                    <a:effectLst/>
                    <a:latin typeface="Consolas" panose="020B0609020204030204" pitchFamily="49" charset="0"/>
                  </a:rPr>
                  <a:t>);</a:t>
                </a:r>
                <a:endPara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995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297D0C04-9B1B-4257-ACB7-26EA4122F72D}"/>
              </a:ext>
            </a:extLst>
          </p:cNvPr>
          <p:cNvSpPr/>
          <p:nvPr/>
        </p:nvSpPr>
        <p:spPr>
          <a:xfrm>
            <a:off x="-8902699" y="-1234993"/>
            <a:ext cx="9882038" cy="2868210"/>
          </a:xfrm>
          <a:prstGeom prst="roundRect">
            <a:avLst>
              <a:gd name="adj" fmla="val 2062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>
              <a:solidFill>
                <a:schemeClr val="tx2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矩形: 圆角 204">
            <a:extLst>
              <a:ext uri="{FF2B5EF4-FFF2-40B4-BE49-F238E27FC236}">
                <a16:creationId xmlns:a16="http://schemas.microsoft.com/office/drawing/2014/main" id="{B4E656D5-83C0-4AAC-B874-0344D7EB0093}"/>
              </a:ext>
            </a:extLst>
          </p:cNvPr>
          <p:cNvSpPr/>
          <p:nvPr/>
        </p:nvSpPr>
        <p:spPr>
          <a:xfrm>
            <a:off x="9154331" y="-1323700"/>
            <a:ext cx="5179520" cy="8588400"/>
          </a:xfrm>
          <a:prstGeom prst="roundRect">
            <a:avLst>
              <a:gd name="adj" fmla="val 2062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20D56726-AA2B-4883-AD83-D6CC0667A22C}"/>
              </a:ext>
            </a:extLst>
          </p:cNvPr>
          <p:cNvSpPr/>
          <p:nvPr/>
        </p:nvSpPr>
        <p:spPr>
          <a:xfrm>
            <a:off x="9358239" y="127063"/>
            <a:ext cx="4790897" cy="69616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45E769A-08B8-4649-BCF7-B47A2659DA75}"/>
              </a:ext>
            </a:extLst>
          </p:cNvPr>
          <p:cNvSpPr/>
          <p:nvPr/>
        </p:nvSpPr>
        <p:spPr>
          <a:xfrm>
            <a:off x="2294598" y="-1323700"/>
            <a:ext cx="5179520" cy="8588400"/>
          </a:xfrm>
          <a:prstGeom prst="roundRect">
            <a:avLst>
              <a:gd name="adj" fmla="val 2062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620BB48-4817-40C3-B853-548B98B95542}"/>
              </a:ext>
            </a:extLst>
          </p:cNvPr>
          <p:cNvSpPr/>
          <p:nvPr/>
        </p:nvSpPr>
        <p:spPr>
          <a:xfrm>
            <a:off x="-8902699" y="1974344"/>
            <a:ext cx="9882038" cy="5290356"/>
          </a:xfrm>
          <a:prstGeom prst="roundRect">
            <a:avLst>
              <a:gd name="adj" fmla="val 2062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>
              <a:solidFill>
                <a:schemeClr val="tx2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990C2065-EF88-4E60-9B02-C8F2F54865D0}"/>
              </a:ext>
            </a:extLst>
          </p:cNvPr>
          <p:cNvSpPr/>
          <p:nvPr/>
        </p:nvSpPr>
        <p:spPr>
          <a:xfrm>
            <a:off x="2424566" y="127063"/>
            <a:ext cx="4940693" cy="696167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矩形 254">
            <a:extLst>
              <a:ext uri="{FF2B5EF4-FFF2-40B4-BE49-F238E27FC236}">
                <a16:creationId xmlns:a16="http://schemas.microsoft.com/office/drawing/2014/main" id="{6904D6F8-F00C-4AA6-B887-D6F46C790CAA}"/>
              </a:ext>
            </a:extLst>
          </p:cNvPr>
          <p:cNvSpPr/>
          <p:nvPr/>
        </p:nvSpPr>
        <p:spPr>
          <a:xfrm>
            <a:off x="-8791555" y="2083791"/>
            <a:ext cx="3869713" cy="15009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文本框 146">
            <a:extLst>
              <a:ext uri="{FF2B5EF4-FFF2-40B4-BE49-F238E27FC236}">
                <a16:creationId xmlns:a16="http://schemas.microsoft.com/office/drawing/2014/main" id="{184A32DB-A3AD-4537-93E6-4C55C75A57FB}"/>
              </a:ext>
            </a:extLst>
          </p:cNvPr>
          <p:cNvSpPr txBox="1"/>
          <p:nvPr/>
        </p:nvSpPr>
        <p:spPr>
          <a:xfrm>
            <a:off x="2487336" y="321587"/>
            <a:ext cx="4742209" cy="65263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3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5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9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1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64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36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82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1" dirty="0">
                <a:latin typeface="Consolas" panose="020B0609020204030204" pitchFamily="49" charset="0"/>
              </a:rPr>
              <a:t>// rust/kernel/chrdev.rs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/// Character device.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///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/// # Invariants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///   - [`self.0`] is valid and non-null.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struct </a:t>
            </a:r>
            <a:r>
              <a:rPr lang="en-US" altLang="zh-CN" sz="1401" dirty="0" err="1">
                <a:latin typeface="Consolas" panose="020B0609020204030204" pitchFamily="49" charset="0"/>
              </a:rPr>
              <a:t>Cdev</a:t>
            </a:r>
            <a:r>
              <a:rPr lang="en-US" altLang="zh-CN" sz="1401" dirty="0">
                <a:latin typeface="Consolas" panose="020B0609020204030204" pitchFamily="49" charset="0"/>
              </a:rPr>
              <a:t>(*mut bindings::</a:t>
            </a:r>
            <a:r>
              <a:rPr lang="en-US" altLang="zh-CN" sz="1401" dirty="0" err="1">
                <a:latin typeface="Consolas" panose="020B0609020204030204" pitchFamily="49" charset="0"/>
              </a:rPr>
              <a:t>cdev</a:t>
            </a:r>
            <a:r>
              <a:rPr lang="en-US" altLang="zh-CN" sz="1401" dirty="0">
                <a:latin typeface="Consolas" panose="020B0609020204030204" pitchFamily="49" charset="0"/>
              </a:rPr>
              <a:t>);</a:t>
            </a:r>
          </a:p>
          <a:p>
            <a:endParaRPr lang="en-US" altLang="zh-CN" sz="1401" dirty="0">
              <a:latin typeface="Consolas" panose="020B0609020204030204" pitchFamily="49" charset="0"/>
            </a:endParaRPr>
          </a:p>
          <a:p>
            <a:r>
              <a:rPr lang="en-US" altLang="zh-CN" sz="1401" dirty="0">
                <a:latin typeface="Consolas" panose="020B0609020204030204" pitchFamily="49" charset="0"/>
              </a:rPr>
              <a:t>struct </a:t>
            </a:r>
            <a:r>
              <a:rPr lang="en-US" altLang="zh-CN" sz="1401" dirty="0" err="1">
                <a:latin typeface="Consolas" panose="020B0609020204030204" pitchFamily="49" charset="0"/>
              </a:rPr>
              <a:t>RegistrationInner</a:t>
            </a:r>
            <a:r>
              <a:rPr lang="en-US" altLang="zh-CN" sz="1401" dirty="0">
                <a:latin typeface="Consolas" panose="020B0609020204030204" pitchFamily="49" charset="0"/>
              </a:rPr>
              <a:t>&lt;const N: </a:t>
            </a:r>
            <a:r>
              <a:rPr lang="en-US" altLang="zh-CN" sz="1401" dirty="0" err="1">
                <a:latin typeface="Consolas" panose="020B0609020204030204" pitchFamily="49" charset="0"/>
              </a:rPr>
              <a:t>usize</a:t>
            </a:r>
            <a:r>
              <a:rPr lang="en-US" altLang="zh-CN" sz="1401" dirty="0">
                <a:latin typeface="Consolas" panose="020B0609020204030204" pitchFamily="49" charset="0"/>
              </a:rPr>
              <a:t>&gt; {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    </a:t>
            </a:r>
            <a:r>
              <a:rPr lang="en-US" altLang="zh-CN" sz="1401" dirty="0" err="1">
                <a:latin typeface="Consolas" panose="020B0609020204030204" pitchFamily="49" charset="0"/>
              </a:rPr>
              <a:t>cdevs</a:t>
            </a:r>
            <a:r>
              <a:rPr lang="en-US" altLang="zh-CN" sz="1401" dirty="0">
                <a:latin typeface="Consolas" panose="020B0609020204030204" pitchFamily="49" charset="0"/>
              </a:rPr>
              <a:t>: [Option&lt;</a:t>
            </a:r>
            <a:r>
              <a:rPr lang="en-US" altLang="zh-CN" sz="1401" dirty="0" err="1">
                <a:latin typeface="Consolas" panose="020B0609020204030204" pitchFamily="49" charset="0"/>
              </a:rPr>
              <a:t>Cdev</a:t>
            </a:r>
            <a:r>
              <a:rPr lang="en-US" altLang="zh-CN" sz="1401" dirty="0">
                <a:latin typeface="Consolas" panose="020B0609020204030204" pitchFamily="49" charset="0"/>
              </a:rPr>
              <a:t>&gt;; N],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401" dirty="0">
              <a:latin typeface="Consolas" panose="020B0609020204030204" pitchFamily="49" charset="0"/>
            </a:endParaRPr>
          </a:p>
          <a:p>
            <a:r>
              <a:rPr lang="en-US" altLang="zh-CN" sz="1401" dirty="0">
                <a:latin typeface="Consolas" panose="020B0609020204030204" pitchFamily="49" charset="0"/>
              </a:rPr>
              <a:t>pub struct Registration&lt;const N: </a:t>
            </a:r>
            <a:r>
              <a:rPr lang="en-US" altLang="zh-CN" sz="1401" dirty="0" err="1">
                <a:latin typeface="Consolas" panose="020B0609020204030204" pitchFamily="49" charset="0"/>
              </a:rPr>
              <a:t>usize</a:t>
            </a:r>
            <a:r>
              <a:rPr lang="en-US" altLang="zh-CN" sz="1401" dirty="0">
                <a:latin typeface="Consolas" panose="020B0609020204030204" pitchFamily="49" charset="0"/>
              </a:rPr>
              <a:t>&gt; {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    inner: Option&lt;</a:t>
            </a:r>
            <a:r>
              <a:rPr lang="en-US" altLang="zh-CN" sz="1401" dirty="0" err="1">
                <a:latin typeface="Consolas" panose="020B0609020204030204" pitchFamily="49" charset="0"/>
              </a:rPr>
              <a:t>RegistrationInner</a:t>
            </a:r>
            <a:r>
              <a:rPr lang="en-US" altLang="zh-CN" sz="1401" dirty="0">
                <a:latin typeface="Consolas" panose="020B0609020204030204" pitchFamily="49" charset="0"/>
              </a:rPr>
              <a:t>&lt;N&gt;&gt;,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}</a:t>
            </a:r>
          </a:p>
          <a:p>
            <a:br>
              <a:rPr lang="en-US" altLang="zh-CN" sz="1192" dirty="0">
                <a:latin typeface="Consolas" panose="020B0609020204030204" pitchFamily="49" charset="0"/>
              </a:rPr>
            </a:br>
            <a:r>
              <a:rPr lang="en-US" altLang="zh-CN" sz="1401" dirty="0" err="1">
                <a:latin typeface="Consolas" panose="020B0609020204030204" pitchFamily="49" charset="0"/>
              </a:rPr>
              <a:t>impl</a:t>
            </a:r>
            <a:r>
              <a:rPr lang="en-US" altLang="zh-CN" sz="1401" dirty="0">
                <a:latin typeface="Consolas" panose="020B0609020204030204" pitchFamily="49" charset="0"/>
              </a:rPr>
              <a:t> </a:t>
            </a:r>
            <a:r>
              <a:rPr lang="en-US" altLang="zh-CN" sz="1401" dirty="0" err="1">
                <a:latin typeface="Consolas" panose="020B0609020204030204" pitchFamily="49" charset="0"/>
              </a:rPr>
              <a:t>Cdev</a:t>
            </a:r>
            <a:r>
              <a:rPr lang="en-US" altLang="zh-CN" sz="1401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    </a:t>
            </a:r>
            <a:r>
              <a:rPr lang="en-US" altLang="zh-CN" sz="1401" dirty="0" err="1">
                <a:latin typeface="Consolas" panose="020B0609020204030204" pitchFamily="49" charset="0"/>
              </a:rPr>
              <a:t>fn</a:t>
            </a:r>
            <a:r>
              <a:rPr lang="en-US" altLang="zh-CN" sz="1401" dirty="0">
                <a:latin typeface="Consolas" panose="020B0609020204030204" pitchFamily="49" charset="0"/>
              </a:rPr>
              <a:t> </a:t>
            </a:r>
            <a:r>
              <a:rPr lang="en-US" altLang="zh-CN" sz="1401" dirty="0" err="1">
                <a:latin typeface="Consolas" panose="020B0609020204030204" pitchFamily="49" charset="0"/>
              </a:rPr>
              <a:t>alloc</a:t>
            </a:r>
            <a:r>
              <a:rPr lang="en-US" altLang="zh-CN" sz="1401" dirty="0">
                <a:latin typeface="Consolas" panose="020B0609020204030204" pitchFamily="49" charset="0"/>
              </a:rPr>
              <a:t>(……) -&gt; Result&lt;Self&gt; {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        // SAFETY: FFI call.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        let c=unsafe{bindings::</a:t>
            </a:r>
            <a:r>
              <a:rPr lang="en-US" altLang="zh-CN" sz="1401" dirty="0" err="1">
                <a:latin typeface="Consolas" panose="020B0609020204030204" pitchFamily="49" charset="0"/>
              </a:rPr>
              <a:t>cdev_alloc</a:t>
            </a:r>
            <a:r>
              <a:rPr lang="en-US" altLang="zh-CN" sz="1401" dirty="0">
                <a:latin typeface="Consolas" panose="020B0609020204030204" pitchFamily="49" charset="0"/>
              </a:rPr>
              <a:t>()};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401" dirty="0">
              <a:latin typeface="Consolas" panose="020B0609020204030204" pitchFamily="49" charset="0"/>
            </a:endParaRPr>
          </a:p>
          <a:p>
            <a:endParaRPr lang="en-US" altLang="zh-CN" sz="1401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// rust/kernel/driver.rs</a:t>
            </a:r>
            <a:br>
              <a:rPr lang="en-US" altLang="zh-CN" sz="1100" dirty="0">
                <a:latin typeface="Consolas" panose="020B0609020204030204" pitchFamily="49" charset="0"/>
              </a:rPr>
            </a:br>
            <a:r>
              <a:rPr lang="en-US" altLang="zh-CN" sz="1400" dirty="0">
                <a:latin typeface="Consolas" panose="020B0609020204030204" pitchFamily="49" charset="0"/>
              </a:rPr>
              <a:t>pub trait </a:t>
            </a:r>
            <a:r>
              <a:rPr lang="en-US" altLang="zh-CN" sz="1400" dirty="0" err="1">
                <a:latin typeface="Consolas" panose="020B0609020204030204" pitchFamily="49" charset="0"/>
              </a:rPr>
              <a:t>DriverOps</a:t>
            </a:r>
            <a:r>
              <a:rPr lang="en-US" altLang="zh-CN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/// # Safety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/// `reg` must point to valid, </a:t>
            </a:r>
            <a:r>
              <a:rPr lang="en-US" altLang="zh-CN" sz="1400" dirty="0" err="1">
                <a:latin typeface="Consolas" panose="020B0609020204030204" pitchFamily="49" charset="0"/>
              </a:rPr>
              <a:t>initialised</a:t>
            </a:r>
            <a:r>
              <a:rPr lang="en-US" altLang="zh-CN" sz="1400" dirty="0">
                <a:latin typeface="Consolas" panose="020B0609020204030204" pitchFamily="49" charset="0"/>
              </a:rPr>
              <a:t>, and writable memory.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unsafe </a:t>
            </a:r>
            <a:r>
              <a:rPr lang="en-US" altLang="zh-CN" sz="1400" dirty="0" err="1">
                <a:latin typeface="Consolas" panose="020B0609020204030204" pitchFamily="49" charset="0"/>
              </a:rPr>
              <a:t>fn</a:t>
            </a:r>
            <a:r>
              <a:rPr lang="en-US" altLang="zh-CN" sz="1400" dirty="0">
                <a:latin typeface="Consolas" panose="020B0609020204030204" pitchFamily="49" charset="0"/>
              </a:rPr>
              <a:t> register(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    reg: *mut Self::</a:t>
            </a:r>
            <a:r>
              <a:rPr lang="en-US" altLang="zh-CN" sz="1400" dirty="0" err="1">
                <a:latin typeface="Consolas" panose="020B0609020204030204" pitchFamily="49" charset="0"/>
              </a:rPr>
              <a:t>RegType</a:t>
            </a:r>
            <a:r>
              <a:rPr lang="en-US" altLang="zh-CN" sz="1400" dirty="0">
                <a:latin typeface="Consolas" panose="020B0609020204030204" pitchFamily="49" charset="0"/>
              </a:rPr>
              <a:t>,…) -&gt; Result;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1822AF-AE85-4100-A04F-AC7276DA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80091" y="-5198152"/>
            <a:ext cx="3395662" cy="2124227"/>
          </a:xfrm>
          <a:prstGeom prst="rect">
            <a:avLst/>
          </a:prstGeom>
        </p:spPr>
      </p:pic>
      <p:cxnSp>
        <p:nvCxnSpPr>
          <p:cNvPr id="31" name="连接符: 曲线 30">
            <a:extLst>
              <a:ext uri="{FF2B5EF4-FFF2-40B4-BE49-F238E27FC236}">
                <a16:creationId xmlns:a16="http://schemas.microsoft.com/office/drawing/2014/main" id="{B4113DCB-1344-46E9-B6F0-A5C70213C5EF}"/>
              </a:ext>
            </a:extLst>
          </p:cNvPr>
          <p:cNvCxnSpPr>
            <a:cxnSpLocks/>
            <a:stCxn id="4" idx="3"/>
            <a:endCxn id="41" idx="2"/>
          </p:cNvCxnSpPr>
          <p:nvPr/>
        </p:nvCxnSpPr>
        <p:spPr>
          <a:xfrm flipV="1">
            <a:off x="979339" y="3504418"/>
            <a:ext cx="496646" cy="1115104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8A2B64C8-BDD0-4D09-BE3E-F2DDECA1F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47" y="2446742"/>
            <a:ext cx="1057676" cy="1057676"/>
          </a:xfrm>
          <a:prstGeom prst="rect">
            <a:avLst/>
          </a:prstGeom>
        </p:spPr>
      </p:pic>
      <p:grpSp>
        <p:nvGrpSpPr>
          <p:cNvPr id="49" name="组合 48">
            <a:extLst>
              <a:ext uri="{FF2B5EF4-FFF2-40B4-BE49-F238E27FC236}">
                <a16:creationId xmlns:a16="http://schemas.microsoft.com/office/drawing/2014/main" id="{8A1A9CF0-7731-46AA-8828-C6F4614E97DB}"/>
              </a:ext>
            </a:extLst>
          </p:cNvPr>
          <p:cNvGrpSpPr/>
          <p:nvPr/>
        </p:nvGrpSpPr>
        <p:grpSpPr>
          <a:xfrm>
            <a:off x="26888621" y="-17158569"/>
            <a:ext cx="3299492" cy="1808922"/>
            <a:chOff x="1648910" y="4955112"/>
            <a:chExt cx="3299492" cy="1808922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1F44B5-5139-406D-9FA7-9130CCF22842}"/>
                </a:ext>
              </a:extLst>
            </p:cNvPr>
            <p:cNvSpPr txBox="1"/>
            <p:nvPr/>
          </p:nvSpPr>
          <p:spPr>
            <a:xfrm>
              <a:off x="1648910" y="4955112"/>
              <a:ext cx="307879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kern="120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  <a:ea typeface="等线" panose="02010600030101010101" pitchFamily="2" charset="-122"/>
                  <a:cs typeface="+mn-cs"/>
                </a:rPr>
                <a:t>rust/bindings/</a:t>
              </a:r>
            </a:p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kern="120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  <a:ea typeface="等线" panose="02010600030101010101" pitchFamily="2" charset="-122"/>
                  <a:cs typeface="+mn-cs"/>
                </a:rPr>
                <a:t>bindings_generated.rs</a:t>
              </a:r>
              <a:endParaRPr lang="zh-CN" altLang="zh-CN" dirty="0">
                <a:effectLst/>
              </a:endParaRPr>
            </a:p>
          </p:txBody>
        </p:sp>
        <p:sp>
          <p:nvSpPr>
            <p:cNvPr id="19" name="动作按钮: 文档 18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EB5EFE3A-9C71-4079-9529-FC7C1D040177}"/>
                </a:ext>
              </a:extLst>
            </p:cNvPr>
            <p:cNvSpPr/>
            <p:nvPr/>
          </p:nvSpPr>
          <p:spPr>
            <a:xfrm>
              <a:off x="1730709" y="5621515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0667DFE-AB31-4406-95A8-AABA5529D9FE}"/>
                </a:ext>
              </a:extLst>
            </p:cNvPr>
            <p:cNvSpPr txBox="1"/>
            <p:nvPr/>
          </p:nvSpPr>
          <p:spPr>
            <a:xfrm>
              <a:off x="2521659" y="5594483"/>
              <a:ext cx="242674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Consolas" panose="020B0609020204030204" pitchFamily="49" charset="0"/>
                </a:rPr>
                <a:t>#[repr(C)]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#[derive(Copy, Clone)]</a:t>
              </a:r>
            </a:p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pub 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	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08E45FF-4FC2-4257-92D8-EFFEE0EFE6A8}"/>
              </a:ext>
            </a:extLst>
          </p:cNvPr>
          <p:cNvGrpSpPr/>
          <p:nvPr/>
        </p:nvGrpSpPr>
        <p:grpSpPr>
          <a:xfrm>
            <a:off x="-4055607" y="-4174810"/>
            <a:ext cx="4915706" cy="1234025"/>
            <a:chOff x="1659871" y="3959299"/>
            <a:chExt cx="4915706" cy="123402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D445727-A95E-48A1-9BD9-15AC67CB8AD7}"/>
                </a:ext>
              </a:extLst>
            </p:cNvPr>
            <p:cNvSpPr txBox="1"/>
            <p:nvPr/>
          </p:nvSpPr>
          <p:spPr>
            <a:xfrm>
              <a:off x="1659871" y="4823992"/>
              <a:ext cx="33956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include/</a:t>
              </a:r>
              <a:r>
                <a:rPr lang="en-US" altLang="zh-CN" sz="18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linux</a:t>
              </a:r>
              <a:r>
                <a:rPr lang="en-US" altLang="zh-CN" sz="18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8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cdev.h</a:t>
              </a:r>
              <a:endParaRPr lang="en-US" altLang="zh-CN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动作按钮: 文档 14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506D83D0-C681-48F6-8406-326650DDA4F3}"/>
                </a:ext>
              </a:extLst>
            </p:cNvPr>
            <p:cNvSpPr/>
            <p:nvPr/>
          </p:nvSpPr>
          <p:spPr>
            <a:xfrm>
              <a:off x="2388965" y="3982597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C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7E581A0-64D2-4308-B7C1-C70D7B9C5041}"/>
                </a:ext>
              </a:extLst>
            </p:cNvPr>
            <p:cNvSpPr txBox="1"/>
            <p:nvPr/>
          </p:nvSpPr>
          <p:spPr>
            <a:xfrm>
              <a:off x="3179915" y="3959299"/>
              <a:ext cx="339566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        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 __</a:t>
              </a:r>
              <a:r>
                <a:rPr lang="en-US" altLang="zh-CN" sz="1400" dirty="0" err="1">
                  <a:latin typeface="Consolas" panose="020B0609020204030204" pitchFamily="49" charset="0"/>
                </a:rPr>
                <a:t>randomize_layout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768E57E-D232-440C-A76D-27F0FE7054EE}"/>
              </a:ext>
            </a:extLst>
          </p:cNvPr>
          <p:cNvGrpSpPr/>
          <p:nvPr/>
        </p:nvGrpSpPr>
        <p:grpSpPr>
          <a:xfrm>
            <a:off x="-8840769" y="2169006"/>
            <a:ext cx="4426148" cy="1175555"/>
            <a:chOff x="995549" y="2471931"/>
            <a:chExt cx="4426148" cy="117555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E076492-56A4-4636-9949-07F1F2E4CAC0}"/>
                </a:ext>
              </a:extLst>
            </p:cNvPr>
            <p:cNvSpPr txBox="1"/>
            <p:nvPr/>
          </p:nvSpPr>
          <p:spPr>
            <a:xfrm>
              <a:off x="995549" y="3278154"/>
              <a:ext cx="44261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bindings_helper.h</a:t>
              </a:r>
              <a:endPara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动作按钮: 文档 22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F505B03F-BACA-4092-9494-61EFE6E989C1}"/>
                </a:ext>
              </a:extLst>
            </p:cNvPr>
            <p:cNvSpPr/>
            <p:nvPr/>
          </p:nvSpPr>
          <p:spPr>
            <a:xfrm>
              <a:off x="1287946" y="2471931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C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1A14745-02BF-4196-AEBE-14C962F93F6E}"/>
                </a:ext>
              </a:extLst>
            </p:cNvPr>
            <p:cNvSpPr txBox="1"/>
            <p:nvPr/>
          </p:nvSpPr>
          <p:spPr>
            <a:xfrm>
              <a:off x="2204400" y="2686981"/>
              <a:ext cx="314421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#include &lt;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linux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cdev.h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3D83E05B-2CEA-4AC4-9763-B71FA59CE30B}"/>
              </a:ext>
            </a:extLst>
          </p:cNvPr>
          <p:cNvSpPr txBox="1"/>
          <p:nvPr/>
        </p:nvSpPr>
        <p:spPr>
          <a:xfrm>
            <a:off x="26970420" y="-13855285"/>
            <a:ext cx="3009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3B3B3B"/>
                </a:solidFill>
                <a:latin typeface="Consolas" panose="020B0609020204030204" pitchFamily="49" charset="0"/>
                <a:ea typeface="等线" panose="02010600030101010101" pitchFamily="2" charset="-122"/>
              </a:rPr>
              <a:t>make LLVM=1 -j</a:t>
            </a:r>
            <a:endParaRPr lang="zh-CN" altLang="zh-CN" dirty="0">
              <a:effectLst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5FE4D96-BBB3-46A6-8A76-7325EFDBAE96}"/>
              </a:ext>
            </a:extLst>
          </p:cNvPr>
          <p:cNvSpPr txBox="1"/>
          <p:nvPr/>
        </p:nvSpPr>
        <p:spPr>
          <a:xfrm>
            <a:off x="27761370" y="-9453734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Bindings crate</a:t>
            </a:r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2D819395-9321-44B7-9D19-49C82AA03079}"/>
              </a:ext>
            </a:extLst>
          </p:cNvPr>
          <p:cNvGrpSpPr/>
          <p:nvPr/>
        </p:nvGrpSpPr>
        <p:grpSpPr>
          <a:xfrm>
            <a:off x="-8930333" y="-474183"/>
            <a:ext cx="1316467" cy="1345562"/>
            <a:chOff x="-6966059" y="-137947"/>
            <a:chExt cx="1316467" cy="1345562"/>
          </a:xfrm>
        </p:grpSpPr>
        <p:pic>
          <p:nvPicPr>
            <p:cNvPr id="62" name="图形 61">
              <a:extLst>
                <a:ext uri="{FF2B5EF4-FFF2-40B4-BE49-F238E27FC236}">
                  <a16:creationId xmlns:a16="http://schemas.microsoft.com/office/drawing/2014/main" id="{7337BEA1-A1CC-45F6-BE4A-55AB99BF6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6612625" y="-137947"/>
              <a:ext cx="609600" cy="609600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110E0F2F-D94D-4D8D-9160-EA4AD75604BB}"/>
                </a:ext>
              </a:extLst>
            </p:cNvPr>
            <p:cNvSpPr txBox="1"/>
            <p:nvPr/>
          </p:nvSpPr>
          <p:spPr>
            <a:xfrm>
              <a:off x="-6966059" y="561284"/>
              <a:ext cx="131646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Rust-Code </a:t>
              </a:r>
            </a:p>
            <a:p>
              <a:pPr algn="ctr"/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Tree</a:t>
              </a:r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E17C2597-F4A6-47D6-A99F-08E3BDE89112}"/>
              </a:ext>
            </a:extLst>
          </p:cNvPr>
          <p:cNvSpPr txBox="1"/>
          <p:nvPr/>
        </p:nvSpPr>
        <p:spPr>
          <a:xfrm>
            <a:off x="-2946189" y="-5838850"/>
            <a:ext cx="3009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3B3B3B"/>
                </a:solidFill>
                <a:latin typeface="Consolas" panose="020B0609020204030204" pitchFamily="49" charset="0"/>
                <a:ea typeface="等线" panose="02010600030101010101" pitchFamily="2" charset="-122"/>
              </a:rPr>
              <a:t>make LLVM=1 -j</a:t>
            </a:r>
            <a:endParaRPr lang="zh-CN" altLang="zh-CN" dirty="0">
              <a:effectLst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CAF8E47F-3387-4B45-BAE9-1A42ACB386AC}"/>
              </a:ext>
            </a:extLst>
          </p:cNvPr>
          <p:cNvGrpSpPr/>
          <p:nvPr/>
        </p:nvGrpSpPr>
        <p:grpSpPr>
          <a:xfrm>
            <a:off x="31203211" y="-6743311"/>
            <a:ext cx="3299492" cy="1808922"/>
            <a:chOff x="8299136" y="3143319"/>
            <a:chExt cx="3299492" cy="1808922"/>
          </a:xfrm>
        </p:grpSpPr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67630FEE-C21C-4C75-83D1-C309A2560D76}"/>
                </a:ext>
              </a:extLst>
            </p:cNvPr>
            <p:cNvSpPr txBox="1"/>
            <p:nvPr/>
          </p:nvSpPr>
          <p:spPr>
            <a:xfrm>
              <a:off x="8299136" y="3143319"/>
              <a:ext cx="307879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kern="120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  <a:ea typeface="等线" panose="02010600030101010101" pitchFamily="2" charset="-122"/>
                  <a:cs typeface="+mn-cs"/>
                </a:rPr>
                <a:t>samples/rust/rust_chrdev.rs</a:t>
              </a:r>
            </a:p>
          </p:txBody>
        </p:sp>
        <p:sp>
          <p:nvSpPr>
            <p:cNvPr id="79" name="动作按钮: 文档 78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ED4B0099-9AF8-4268-A271-9AE1E35D0DF2}"/>
                </a:ext>
              </a:extLst>
            </p:cNvPr>
            <p:cNvSpPr/>
            <p:nvPr/>
          </p:nvSpPr>
          <p:spPr>
            <a:xfrm>
              <a:off x="8380935" y="3809722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EF70832F-F6BA-4127-82DD-29D238A78CD9}"/>
                </a:ext>
              </a:extLst>
            </p:cNvPr>
            <p:cNvSpPr txBox="1"/>
            <p:nvPr/>
          </p:nvSpPr>
          <p:spPr>
            <a:xfrm>
              <a:off x="9171885" y="3782690"/>
              <a:ext cx="242674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Consolas" panose="020B0609020204030204" pitchFamily="49" charset="0"/>
                </a:rPr>
                <a:t>#[repr(C)]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#[derive(Copy, Clone)]</a:t>
              </a:r>
            </a:p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pub 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	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</a:t>
              </a:r>
            </a:p>
          </p:txBody>
        </p:sp>
      </p:grpSp>
      <p:pic>
        <p:nvPicPr>
          <p:cNvPr id="96" name="图片 95">
            <a:extLst>
              <a:ext uri="{FF2B5EF4-FFF2-40B4-BE49-F238E27FC236}">
                <a16:creationId xmlns:a16="http://schemas.microsoft.com/office/drawing/2014/main" id="{E96F51F4-5A23-4EC8-90E4-2DB1026BF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401" y="12379135"/>
            <a:ext cx="4775445" cy="3041806"/>
          </a:xfrm>
          <a:prstGeom prst="rect">
            <a:avLst/>
          </a:prstGeom>
        </p:spPr>
      </p:pic>
      <p:cxnSp>
        <p:nvCxnSpPr>
          <p:cNvPr id="106" name="连接符: 曲线 105">
            <a:extLst>
              <a:ext uri="{FF2B5EF4-FFF2-40B4-BE49-F238E27FC236}">
                <a16:creationId xmlns:a16="http://schemas.microsoft.com/office/drawing/2014/main" id="{4DA4DE3C-CE01-4617-BBF2-52716BEA1219}"/>
              </a:ext>
            </a:extLst>
          </p:cNvPr>
          <p:cNvCxnSpPr>
            <a:cxnSpLocks/>
            <a:stCxn id="61" idx="3"/>
            <a:endCxn id="41" idx="0"/>
          </p:cNvCxnSpPr>
          <p:nvPr/>
        </p:nvCxnSpPr>
        <p:spPr>
          <a:xfrm>
            <a:off x="979339" y="199112"/>
            <a:ext cx="496646" cy="2247630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00F5450D-3A71-4CE3-B871-E38D956E1510}"/>
              </a:ext>
            </a:extLst>
          </p:cNvPr>
          <p:cNvGrpSpPr/>
          <p:nvPr/>
        </p:nvGrpSpPr>
        <p:grpSpPr>
          <a:xfrm>
            <a:off x="9250797" y="-5469518"/>
            <a:ext cx="914400" cy="914400"/>
            <a:chOff x="-3951663" y="4676548"/>
            <a:chExt cx="914400" cy="914400"/>
          </a:xfrm>
        </p:grpSpPr>
        <p:pic>
          <p:nvPicPr>
            <p:cNvPr id="11" name="图形 10" descr="单级齿轮 纯色填充">
              <a:extLst>
                <a:ext uri="{FF2B5EF4-FFF2-40B4-BE49-F238E27FC236}">
                  <a16:creationId xmlns:a16="http://schemas.microsoft.com/office/drawing/2014/main" id="{E75FBE2C-3555-415E-9255-C5C2E95EA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3951663" y="4676548"/>
              <a:ext cx="914400" cy="914400"/>
            </a:xfrm>
            <a:prstGeom prst="rect">
              <a:avLst/>
            </a:prstGeom>
          </p:spPr>
        </p:pic>
        <p:pic>
          <p:nvPicPr>
            <p:cNvPr id="129" name="图形 128">
              <a:extLst>
                <a:ext uri="{FF2B5EF4-FFF2-40B4-BE49-F238E27FC236}">
                  <a16:creationId xmlns:a16="http://schemas.microsoft.com/office/drawing/2014/main" id="{96E0DBBE-BA0E-45B9-9562-58D5892C7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3604526" y="5024586"/>
              <a:ext cx="221188" cy="221188"/>
            </a:xfrm>
            <a:prstGeom prst="rect">
              <a:avLst/>
            </a:prstGeom>
          </p:spPr>
        </p:pic>
      </p:grpSp>
      <p:pic>
        <p:nvPicPr>
          <p:cNvPr id="133" name="图形 132" descr="单级齿轮 纯色填充">
            <a:extLst>
              <a:ext uri="{FF2B5EF4-FFF2-40B4-BE49-F238E27FC236}">
                <a16:creationId xmlns:a16="http://schemas.microsoft.com/office/drawing/2014/main" id="{A12B5EB3-007E-487B-ABEA-604CCB3627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5403" y="-5033570"/>
            <a:ext cx="914400" cy="914400"/>
          </a:xfrm>
          <a:prstGeom prst="rect">
            <a:avLst/>
          </a:prstGeom>
        </p:spPr>
      </p:pic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C469D34A-B1D5-4FBD-AC8A-17B0313EC786}"/>
              </a:ext>
            </a:extLst>
          </p:cNvPr>
          <p:cNvGrpSpPr/>
          <p:nvPr/>
        </p:nvGrpSpPr>
        <p:grpSpPr>
          <a:xfrm>
            <a:off x="31633291" y="-19372876"/>
            <a:ext cx="5128796" cy="5128796"/>
            <a:chOff x="9101914" y="-4889863"/>
            <a:chExt cx="5128796" cy="5128796"/>
          </a:xfrm>
        </p:grpSpPr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65498E8D-ED76-4622-A643-EB987689E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01914" y="-4889863"/>
              <a:ext cx="5128796" cy="5128796"/>
            </a:xfrm>
            <a:prstGeom prst="rect">
              <a:avLst/>
            </a:prstGeom>
          </p:spPr>
        </p:pic>
        <p:pic>
          <p:nvPicPr>
            <p:cNvPr id="134" name="图形 133">
              <a:extLst>
                <a:ext uri="{FF2B5EF4-FFF2-40B4-BE49-F238E27FC236}">
                  <a16:creationId xmlns:a16="http://schemas.microsoft.com/office/drawing/2014/main" id="{888FEC02-47E0-40E6-B816-689114A7A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95625" y="-3296152"/>
              <a:ext cx="1941374" cy="194137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74C3C2E2-CB18-4740-A4A2-0561C7367E15}"/>
              </a:ext>
            </a:extLst>
          </p:cNvPr>
          <p:cNvGrpSpPr/>
          <p:nvPr/>
        </p:nvGrpSpPr>
        <p:grpSpPr>
          <a:xfrm>
            <a:off x="-4319263" y="10239358"/>
            <a:ext cx="1068380" cy="1296941"/>
            <a:chOff x="-5028880" y="4278595"/>
            <a:chExt cx="1068380" cy="1296941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5BF1E66-C592-4532-94FD-02482CCB1968}"/>
                </a:ext>
              </a:extLst>
            </p:cNvPr>
            <p:cNvSpPr txBox="1"/>
            <p:nvPr/>
          </p:nvSpPr>
          <p:spPr>
            <a:xfrm>
              <a:off x="-5028880" y="4278595"/>
              <a:ext cx="10683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Rust</a:t>
              </a:r>
            </a:p>
            <a:p>
              <a:pPr algn="ctr"/>
              <a:r>
                <a:rPr lang="en-US" altLang="zh-CN" sz="18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bindgen</a:t>
              </a:r>
              <a:endPara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B0EBAF06-B0A9-4647-9555-865F7F1783A8}"/>
                </a:ext>
              </a:extLst>
            </p:cNvPr>
            <p:cNvGrpSpPr/>
            <p:nvPr/>
          </p:nvGrpSpPr>
          <p:grpSpPr>
            <a:xfrm>
              <a:off x="-4839366" y="4926145"/>
              <a:ext cx="620163" cy="649391"/>
              <a:chOff x="9101914" y="-4889863"/>
              <a:chExt cx="5128796" cy="5128796"/>
            </a:xfrm>
          </p:grpSpPr>
          <p:pic>
            <p:nvPicPr>
              <p:cNvPr id="139" name="图片 138">
                <a:extLst>
                  <a:ext uri="{FF2B5EF4-FFF2-40B4-BE49-F238E27FC236}">
                    <a16:creationId xmlns:a16="http://schemas.microsoft.com/office/drawing/2014/main" id="{937C0F3A-E862-4338-A10B-D36848D16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01914" y="-4889863"/>
                <a:ext cx="5128796" cy="5128796"/>
              </a:xfrm>
              <a:prstGeom prst="rect">
                <a:avLst/>
              </a:prstGeom>
            </p:spPr>
          </p:pic>
          <p:pic>
            <p:nvPicPr>
              <p:cNvPr id="140" name="图形 139">
                <a:extLst>
                  <a:ext uri="{FF2B5EF4-FFF2-40B4-BE49-F238E27FC236}">
                    <a16:creationId xmlns:a16="http://schemas.microsoft.com/office/drawing/2014/main" id="{E61C2FC5-1AC8-460F-B152-8500EEDC8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695624" y="-3296155"/>
                <a:ext cx="1941376" cy="1941372"/>
              </a:xfrm>
              <a:prstGeom prst="rect">
                <a:avLst/>
              </a:prstGeom>
            </p:spPr>
          </p:pic>
        </p:grpSp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3002EA07-F3C7-4517-94BC-1E3337CF3069}"/>
              </a:ext>
            </a:extLst>
          </p:cNvPr>
          <p:cNvGrpSpPr/>
          <p:nvPr/>
        </p:nvGrpSpPr>
        <p:grpSpPr>
          <a:xfrm>
            <a:off x="3763768" y="-1109540"/>
            <a:ext cx="2170584" cy="1296634"/>
            <a:chOff x="3176790" y="-1057701"/>
            <a:chExt cx="2170584" cy="1296634"/>
          </a:xfrm>
        </p:grpSpPr>
        <p:sp>
          <p:nvSpPr>
            <p:cNvPr id="157" name="动作按钮: 文档 156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38CA5B0B-9E8F-4B88-83E1-267477C19B7E}"/>
                </a:ext>
              </a:extLst>
            </p:cNvPr>
            <p:cNvSpPr/>
            <p:nvPr/>
          </p:nvSpPr>
          <p:spPr>
            <a:xfrm>
              <a:off x="3752985" y="-1057701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3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45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19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91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64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36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10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382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58" name="文本框 145">
              <a:extLst>
                <a:ext uri="{FF2B5EF4-FFF2-40B4-BE49-F238E27FC236}">
                  <a16:creationId xmlns:a16="http://schemas.microsoft.com/office/drawing/2014/main" id="{3F1FF7BF-6BD2-429D-8EC8-58ADB7A87218}"/>
                </a:ext>
              </a:extLst>
            </p:cNvPr>
            <p:cNvSpPr txBox="1"/>
            <p:nvPr/>
          </p:nvSpPr>
          <p:spPr>
            <a:xfrm>
              <a:off x="3176790" y="-130399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3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45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19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91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64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36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10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82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rgbClr val="3B3B3B"/>
                  </a:solidFill>
                  <a:latin typeface="Consolas" panose="020B0609020204030204" pitchFamily="49" charset="0"/>
                </a:rPr>
                <a:t>k</a:t>
              </a:r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ernel crate</a:t>
              </a:r>
            </a:p>
          </p:txBody>
        </p:sp>
      </p:grpSp>
      <p:cxnSp>
        <p:nvCxnSpPr>
          <p:cNvPr id="179" name="连接符: 曲线 178">
            <a:extLst>
              <a:ext uri="{FF2B5EF4-FFF2-40B4-BE49-F238E27FC236}">
                <a16:creationId xmlns:a16="http://schemas.microsoft.com/office/drawing/2014/main" id="{0DD74B60-4ED3-45B5-A24A-F1F8740C9E23}"/>
              </a:ext>
            </a:extLst>
          </p:cNvPr>
          <p:cNvCxnSpPr>
            <a:cxnSpLocks/>
            <a:stCxn id="41" idx="3"/>
            <a:endCxn id="5" idx="1"/>
          </p:cNvCxnSpPr>
          <p:nvPr/>
        </p:nvCxnSpPr>
        <p:spPr>
          <a:xfrm flipV="1">
            <a:off x="2004823" y="2970500"/>
            <a:ext cx="289775" cy="508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连接符: 曲线 199">
            <a:extLst>
              <a:ext uri="{FF2B5EF4-FFF2-40B4-BE49-F238E27FC236}">
                <a16:creationId xmlns:a16="http://schemas.microsoft.com/office/drawing/2014/main" id="{D56FDD92-4DF8-44EF-BB37-6861DB808239}"/>
              </a:ext>
            </a:extLst>
          </p:cNvPr>
          <p:cNvCxnSpPr>
            <a:cxnSpLocks/>
          </p:cNvCxnSpPr>
          <p:nvPr/>
        </p:nvCxnSpPr>
        <p:spPr>
          <a:xfrm flipV="1">
            <a:off x="7474118" y="2975580"/>
            <a:ext cx="337300" cy="1270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连接符: 曲线 205">
            <a:extLst>
              <a:ext uri="{FF2B5EF4-FFF2-40B4-BE49-F238E27FC236}">
                <a16:creationId xmlns:a16="http://schemas.microsoft.com/office/drawing/2014/main" id="{747E0097-1303-475B-8B62-73B977B9D66D}"/>
              </a:ext>
            </a:extLst>
          </p:cNvPr>
          <p:cNvCxnSpPr>
            <a:cxnSpLocks/>
            <a:endCxn id="205" idx="1"/>
          </p:cNvCxnSpPr>
          <p:nvPr/>
        </p:nvCxnSpPr>
        <p:spPr>
          <a:xfrm flipV="1">
            <a:off x="8869094" y="2970500"/>
            <a:ext cx="285237" cy="508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动作按钮: 文档 21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F3AEA2B-78D4-424A-8933-6DF2B1BDD2BA}"/>
              </a:ext>
            </a:extLst>
          </p:cNvPr>
          <p:cNvSpPr/>
          <p:nvPr/>
        </p:nvSpPr>
        <p:spPr>
          <a:xfrm>
            <a:off x="11239616" y="-1071051"/>
            <a:ext cx="696562" cy="733579"/>
          </a:xfrm>
          <a:prstGeom prst="actionButton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3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45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19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91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64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36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10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382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R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14" name="文本框 145">
            <a:extLst>
              <a:ext uri="{FF2B5EF4-FFF2-40B4-BE49-F238E27FC236}">
                <a16:creationId xmlns:a16="http://schemas.microsoft.com/office/drawing/2014/main" id="{6452FB1B-85ED-4945-8B9C-AA02C20B132F}"/>
              </a:ext>
            </a:extLst>
          </p:cNvPr>
          <p:cNvSpPr txBox="1"/>
          <p:nvPr/>
        </p:nvSpPr>
        <p:spPr>
          <a:xfrm>
            <a:off x="10658799" y="-187524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3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5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9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1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64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36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82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drivers crate</a:t>
            </a: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ECF63A83-2003-4D14-9023-9CA33D4210F3}"/>
              </a:ext>
            </a:extLst>
          </p:cNvPr>
          <p:cNvSpPr txBox="1"/>
          <p:nvPr/>
        </p:nvSpPr>
        <p:spPr>
          <a:xfrm>
            <a:off x="9439568" y="725644"/>
            <a:ext cx="5909277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onsolas" panose="020B0609020204030204" pitchFamily="49" charset="0"/>
              </a:rPr>
              <a:t>// samples/rust/rust_chrdev.rs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module!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type: </a:t>
            </a:r>
            <a:r>
              <a:rPr lang="en-US" altLang="zh-CN" sz="1400" dirty="0" err="1"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name: "</a:t>
            </a:r>
            <a:r>
              <a:rPr lang="en-US" altLang="zh-CN" sz="1400" dirty="0" err="1">
                <a:latin typeface="Consolas" panose="020B0609020204030204" pitchFamily="49" charset="0"/>
              </a:rPr>
              <a:t>rust_chrdev</a:t>
            </a:r>
            <a:r>
              <a:rPr lang="en-US" altLang="zh-CN" sz="14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author: "Rust for Linux Contributors",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struct </a:t>
            </a:r>
            <a:r>
              <a:rPr lang="en-US" altLang="zh-CN" sz="1400" dirty="0" err="1">
                <a:latin typeface="Consolas" panose="020B0609020204030204" pitchFamily="49" charset="0"/>
              </a:rPr>
              <a:t>RustFile</a:t>
            </a:r>
            <a:r>
              <a:rPr lang="en-US" altLang="zh-CN" sz="1400" dirty="0">
                <a:latin typeface="Consolas" panose="020B0609020204030204" pitchFamily="49" charset="0"/>
              </a:rPr>
              <a:t>;</a:t>
            </a:r>
          </a:p>
          <a:p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struct </a:t>
            </a:r>
            <a:r>
              <a:rPr lang="en-US" altLang="zh-CN" sz="1400" dirty="0" err="1"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_dev: Pin&lt;Box&lt;</a:t>
            </a:r>
            <a:r>
              <a:rPr lang="en-US" altLang="zh-CN" sz="1400" dirty="0" err="1">
                <a:latin typeface="Consolas" panose="020B0609020204030204" pitchFamily="49" charset="0"/>
              </a:rPr>
              <a:t>chrdev</a:t>
            </a:r>
            <a:r>
              <a:rPr lang="en-US" altLang="zh-CN" sz="1400" dirty="0">
                <a:latin typeface="Consolas" panose="020B0609020204030204" pitchFamily="49" charset="0"/>
              </a:rPr>
              <a:t>::Registration&lt;2&gt;&gt;&gt;,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 err="1">
                <a:latin typeface="Consolas" panose="020B0609020204030204" pitchFamily="49" charset="0"/>
              </a:rPr>
              <a:t>impl</a:t>
            </a:r>
            <a:r>
              <a:rPr lang="en-US" altLang="zh-CN" sz="1400" dirty="0">
                <a:latin typeface="Consolas" panose="020B0609020204030204" pitchFamily="49" charset="0"/>
              </a:rPr>
              <a:t> kernel::Module for </a:t>
            </a:r>
            <a:r>
              <a:rPr lang="en-US" altLang="zh-CN" sz="1400" dirty="0" err="1"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</a:t>
            </a:r>
            <a:r>
              <a:rPr lang="en-US" altLang="zh-CN" sz="1400" dirty="0" err="1">
                <a:latin typeface="Consolas" panose="020B0609020204030204" pitchFamily="49" charset="0"/>
              </a:rPr>
              <a:t>fn</a:t>
            </a: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</a:rPr>
              <a:t>init</a:t>
            </a:r>
            <a:r>
              <a:rPr lang="en-US" altLang="zh-CN" sz="1400" dirty="0">
                <a:latin typeface="Consolas" panose="020B0609020204030204" pitchFamily="49" charset="0"/>
              </a:rPr>
              <a:t>(……) -&gt; Result&lt;Self&gt; {</a:t>
            </a:r>
            <a:br>
              <a:rPr lang="en-US" altLang="zh-CN" sz="1400" dirty="0">
                <a:latin typeface="Consolas" panose="020B0609020204030204" pitchFamily="49" charset="0"/>
              </a:rPr>
            </a:br>
            <a:r>
              <a:rPr lang="en-US" altLang="zh-CN" sz="1400" dirty="0">
                <a:latin typeface="Consolas" panose="020B0609020204030204" pitchFamily="49" charset="0"/>
              </a:rPr>
              <a:t>        let mut </a:t>
            </a:r>
            <a:r>
              <a:rPr lang="en-US" altLang="zh-CN" sz="1400" dirty="0" err="1">
                <a:latin typeface="Consolas" panose="020B0609020204030204" pitchFamily="49" charset="0"/>
              </a:rPr>
              <a:t>chr</a:t>
            </a:r>
            <a:r>
              <a:rPr lang="en-US" altLang="zh-CN" sz="1400" dirty="0"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latin typeface="Consolas" panose="020B0609020204030204" pitchFamily="49" charset="0"/>
              </a:rPr>
              <a:t>chrdev</a:t>
            </a:r>
            <a:r>
              <a:rPr lang="en-US" altLang="zh-CN" sz="1400" dirty="0">
                <a:latin typeface="Consolas" panose="020B0609020204030204" pitchFamily="49" charset="0"/>
              </a:rPr>
              <a:t>::Registration::</a:t>
            </a:r>
            <a:r>
              <a:rPr lang="en-US" altLang="zh-CN" sz="1400" dirty="0" err="1">
                <a:latin typeface="Consolas" panose="020B0609020204030204" pitchFamily="49" charset="0"/>
              </a:rPr>
              <a:t>new_pinned</a:t>
            </a:r>
            <a:r>
              <a:rPr lang="en-US" altLang="zh-CN" sz="1400" dirty="0">
                <a:latin typeface="Consolas" panose="020B0609020204030204" pitchFamily="49" charset="0"/>
              </a:rPr>
              <a:t>(……)?;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    </a:t>
            </a:r>
            <a:r>
              <a:rPr lang="en-US" altLang="zh-CN" sz="1400" dirty="0" err="1">
                <a:latin typeface="Consolas" panose="020B0609020204030204" pitchFamily="49" charset="0"/>
              </a:rPr>
              <a:t>chr.as_mut</a:t>
            </a:r>
            <a:r>
              <a:rPr lang="en-US" altLang="zh-CN" sz="1400" dirty="0">
                <a:latin typeface="Consolas" panose="020B0609020204030204" pitchFamily="49" charset="0"/>
              </a:rPr>
              <a:t>().register::&lt;</a:t>
            </a:r>
            <a:r>
              <a:rPr lang="en-US" altLang="zh-CN" sz="1400" dirty="0" err="1">
                <a:latin typeface="Consolas" panose="020B0609020204030204" pitchFamily="49" charset="0"/>
              </a:rPr>
              <a:t>RustFile</a:t>
            </a:r>
            <a:r>
              <a:rPr lang="en-US" altLang="zh-CN" sz="1400" dirty="0">
                <a:latin typeface="Consolas" panose="020B0609020204030204" pitchFamily="49" charset="0"/>
              </a:rPr>
              <a:t>&gt;()?;</a:t>
            </a:r>
          </a:p>
          <a:p>
            <a:br>
              <a:rPr lang="en-US" altLang="zh-CN" sz="1400" dirty="0">
                <a:latin typeface="Consolas" panose="020B0609020204030204" pitchFamily="49" charset="0"/>
              </a:rPr>
            </a:br>
            <a:r>
              <a:rPr lang="en-US" altLang="zh-CN" sz="1400" dirty="0">
                <a:latin typeface="Consolas" panose="020B0609020204030204" pitchFamily="49" charset="0"/>
              </a:rPr>
              <a:t>        Ok(</a:t>
            </a:r>
            <a:r>
              <a:rPr lang="en-US" altLang="zh-CN" sz="1400" dirty="0" err="1"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latin typeface="Consolas" panose="020B0609020204030204" pitchFamily="49" charset="0"/>
              </a:rPr>
              <a:t> { _dev: </a:t>
            </a:r>
            <a:r>
              <a:rPr lang="en-US" altLang="zh-CN" sz="1400" dirty="0" err="1">
                <a:latin typeface="Consolas" panose="020B0609020204030204" pitchFamily="49" charset="0"/>
              </a:rPr>
              <a:t>chr</a:t>
            </a:r>
            <a:r>
              <a:rPr lang="en-US" altLang="zh-CN" sz="1400" dirty="0">
                <a:latin typeface="Consolas" panose="020B0609020204030204" pitchFamily="49" charset="0"/>
              </a:rPr>
              <a:t> })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 err="1">
                <a:latin typeface="Consolas" panose="020B0609020204030204" pitchFamily="49" charset="0"/>
              </a:rPr>
              <a:t>impl</a:t>
            </a:r>
            <a:r>
              <a:rPr lang="en-US" altLang="zh-CN" sz="1400" dirty="0">
                <a:latin typeface="Consolas" panose="020B0609020204030204" pitchFamily="49" charset="0"/>
              </a:rPr>
              <a:t> Drop for </a:t>
            </a:r>
            <a:r>
              <a:rPr lang="en-US" altLang="zh-CN" sz="1400" dirty="0" err="1"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</a:t>
            </a:r>
            <a:r>
              <a:rPr lang="en-US" altLang="zh-CN" sz="1400" dirty="0" err="1">
                <a:latin typeface="Consolas" panose="020B0609020204030204" pitchFamily="49" charset="0"/>
              </a:rPr>
              <a:t>fn</a:t>
            </a:r>
            <a:r>
              <a:rPr lang="en-US" altLang="zh-CN" sz="1400" dirty="0">
                <a:latin typeface="Consolas" panose="020B0609020204030204" pitchFamily="49" charset="0"/>
              </a:rPr>
              <a:t> drop(&amp;mut self) {……}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CE92A3F4-6740-4FE3-A3C5-031A0A47CF3F}"/>
              </a:ext>
            </a:extLst>
          </p:cNvPr>
          <p:cNvGrpSpPr/>
          <p:nvPr/>
        </p:nvGrpSpPr>
        <p:grpSpPr>
          <a:xfrm>
            <a:off x="4362799" y="10060170"/>
            <a:ext cx="10912646" cy="1206048"/>
            <a:chOff x="-1636041" y="11860555"/>
            <a:chExt cx="10912646" cy="1206048"/>
          </a:xfrm>
        </p:grpSpPr>
        <p:sp>
          <p:nvSpPr>
            <p:cNvPr id="220" name="动作按钮: 文档 219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A7E95A39-9268-4E22-B84F-3964B4C18586}"/>
                </a:ext>
              </a:extLst>
            </p:cNvPr>
            <p:cNvSpPr/>
            <p:nvPr/>
          </p:nvSpPr>
          <p:spPr>
            <a:xfrm>
              <a:off x="2664341" y="11954635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21" name="文本框 220">
              <a:extLst>
                <a:ext uri="{FF2B5EF4-FFF2-40B4-BE49-F238E27FC236}">
                  <a16:creationId xmlns:a16="http://schemas.microsoft.com/office/drawing/2014/main" id="{4406F3A4-EF3A-46BB-991D-5FB06A0C3935}"/>
                </a:ext>
              </a:extLst>
            </p:cNvPr>
            <p:cNvSpPr txBox="1"/>
            <p:nvPr/>
          </p:nvSpPr>
          <p:spPr>
            <a:xfrm>
              <a:off x="-1636041" y="11860555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Bindings crate</a:t>
              </a:r>
            </a:p>
          </p:txBody>
        </p:sp>
        <p:sp>
          <p:nvSpPr>
            <p:cNvPr id="222" name="文本框 221">
              <a:extLst>
                <a:ext uri="{FF2B5EF4-FFF2-40B4-BE49-F238E27FC236}">
                  <a16:creationId xmlns:a16="http://schemas.microsoft.com/office/drawing/2014/main" id="{FEC969A7-5FAE-41DC-AD57-E08F68DB82A8}"/>
                </a:ext>
              </a:extLst>
            </p:cNvPr>
            <p:cNvSpPr txBox="1"/>
            <p:nvPr/>
          </p:nvSpPr>
          <p:spPr>
            <a:xfrm>
              <a:off x="3787716" y="11897052"/>
              <a:ext cx="548888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Consolas" panose="020B0609020204030204" pitchFamily="49" charset="0"/>
                </a:rPr>
                <a:t>#[repr(C)]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#[derive(Copy, Clone)]</a:t>
              </a:r>
            </a:p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pub 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	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233" name="文本框 232">
            <a:extLst>
              <a:ext uri="{FF2B5EF4-FFF2-40B4-BE49-F238E27FC236}">
                <a16:creationId xmlns:a16="http://schemas.microsoft.com/office/drawing/2014/main" id="{6395D3F1-E0FA-4FF8-BD56-246B4C628568}"/>
              </a:ext>
            </a:extLst>
          </p:cNvPr>
          <p:cNvSpPr txBox="1"/>
          <p:nvPr/>
        </p:nvSpPr>
        <p:spPr>
          <a:xfrm>
            <a:off x="7678026" y="5610089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3B3B3B"/>
                </a:solidFill>
                <a:latin typeface="Consolas" panose="020B0609020204030204" pitchFamily="49" charset="0"/>
              </a:rPr>
              <a:t>Only Safe</a:t>
            </a: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3DFA2D55-E0E4-4F28-9A6E-7E012AD714F3}"/>
              </a:ext>
            </a:extLst>
          </p:cNvPr>
          <p:cNvSpPr txBox="1"/>
          <p:nvPr/>
        </p:nvSpPr>
        <p:spPr>
          <a:xfrm>
            <a:off x="1120957" y="5561962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Consolas" panose="020B0609020204030204" pitchFamily="49" charset="0"/>
              </a:rPr>
              <a:t>U</a:t>
            </a:r>
            <a:r>
              <a:rPr lang="en-US" altLang="zh-CN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nsafe</a:t>
            </a:r>
          </a:p>
        </p:txBody>
      </p:sp>
      <p:pic>
        <p:nvPicPr>
          <p:cNvPr id="236" name="图片 235">
            <a:extLst>
              <a:ext uri="{FF2B5EF4-FFF2-40B4-BE49-F238E27FC236}">
                <a16:creationId xmlns:a16="http://schemas.microsoft.com/office/drawing/2014/main" id="{CC10C0C4-3ADC-4012-81FD-745BF75F28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276" y="2457599"/>
            <a:ext cx="744910" cy="886962"/>
          </a:xfrm>
          <a:prstGeom prst="rect">
            <a:avLst/>
          </a:prstGeom>
        </p:spPr>
      </p:pic>
      <p:sp>
        <p:nvSpPr>
          <p:cNvPr id="239" name="箭头: 右 238">
            <a:extLst>
              <a:ext uri="{FF2B5EF4-FFF2-40B4-BE49-F238E27FC236}">
                <a16:creationId xmlns:a16="http://schemas.microsoft.com/office/drawing/2014/main" id="{4AE6C505-D762-458D-B541-0B09A81B3193}"/>
              </a:ext>
            </a:extLst>
          </p:cNvPr>
          <p:cNvSpPr/>
          <p:nvPr/>
        </p:nvSpPr>
        <p:spPr>
          <a:xfrm>
            <a:off x="-6781590" y="-697685"/>
            <a:ext cx="854595" cy="418795"/>
          </a:xfrm>
          <a:prstGeom prst="rightArrow">
            <a:avLst>
              <a:gd name="adj1" fmla="val 40807"/>
              <a:gd name="adj2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箭头: 右 240">
            <a:extLst>
              <a:ext uri="{FF2B5EF4-FFF2-40B4-BE49-F238E27FC236}">
                <a16:creationId xmlns:a16="http://schemas.microsoft.com/office/drawing/2014/main" id="{F489BAD1-0AF0-49DA-A50D-3D039939C898}"/>
              </a:ext>
            </a:extLst>
          </p:cNvPr>
          <p:cNvSpPr/>
          <p:nvPr/>
        </p:nvSpPr>
        <p:spPr>
          <a:xfrm>
            <a:off x="-6766571" y="724599"/>
            <a:ext cx="854595" cy="418795"/>
          </a:xfrm>
          <a:prstGeom prst="rightArrow">
            <a:avLst>
              <a:gd name="adj1" fmla="val 40807"/>
              <a:gd name="adj2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文本框 241">
            <a:extLst>
              <a:ext uri="{FF2B5EF4-FFF2-40B4-BE49-F238E27FC236}">
                <a16:creationId xmlns:a16="http://schemas.microsoft.com/office/drawing/2014/main" id="{628F13E1-DD8D-437C-9AA4-9F207B3F57CF}"/>
              </a:ext>
            </a:extLst>
          </p:cNvPr>
          <p:cNvSpPr txBox="1"/>
          <p:nvPr/>
        </p:nvSpPr>
        <p:spPr>
          <a:xfrm>
            <a:off x="-7757328" y="-736622"/>
            <a:ext cx="953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RFL </a:t>
            </a:r>
          </a:p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modify</a:t>
            </a:r>
          </a:p>
        </p:txBody>
      </p:sp>
      <p:sp>
        <p:nvSpPr>
          <p:cNvPr id="243" name="文本框 220">
            <a:extLst>
              <a:ext uri="{FF2B5EF4-FFF2-40B4-BE49-F238E27FC236}">
                <a16:creationId xmlns:a16="http://schemas.microsoft.com/office/drawing/2014/main" id="{4406F3A4-EF3A-46BB-991D-5FB06A0C3935}"/>
              </a:ext>
            </a:extLst>
          </p:cNvPr>
          <p:cNvSpPr txBox="1"/>
          <p:nvPr/>
        </p:nvSpPr>
        <p:spPr>
          <a:xfrm>
            <a:off x="-8110325" y="693001"/>
            <a:ext cx="1425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3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5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9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1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64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36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82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Use</a:t>
            </a:r>
          </a:p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Directly</a:t>
            </a:r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1BE24C42-7D40-41A3-9B59-D339EB6841E1}"/>
              </a:ext>
            </a:extLst>
          </p:cNvPr>
          <p:cNvSpPr/>
          <p:nvPr/>
        </p:nvSpPr>
        <p:spPr>
          <a:xfrm>
            <a:off x="-5686620" y="-1165595"/>
            <a:ext cx="6481371" cy="13869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B655F124-6F8B-4A4D-BE9B-3FD829DBA0D7}"/>
              </a:ext>
            </a:extLst>
          </p:cNvPr>
          <p:cNvGrpSpPr/>
          <p:nvPr/>
        </p:nvGrpSpPr>
        <p:grpSpPr>
          <a:xfrm>
            <a:off x="-5723806" y="-1148745"/>
            <a:ext cx="7049779" cy="1387678"/>
            <a:chOff x="-5723806" y="-1148745"/>
            <a:chExt cx="7049779" cy="1387678"/>
          </a:xfrm>
        </p:grpSpPr>
        <p:sp>
          <p:nvSpPr>
            <p:cNvPr id="92" name="动作按钮: 文档 91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73CFC02F-7138-4EAA-802E-BD476D7E9F5E}"/>
                </a:ext>
              </a:extLst>
            </p:cNvPr>
            <p:cNvSpPr/>
            <p:nvPr/>
          </p:nvSpPr>
          <p:spPr>
            <a:xfrm>
              <a:off x="-5286291" y="-1114788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CC87B43B-5546-490C-8A0D-5644FD49DB00}"/>
                </a:ext>
              </a:extLst>
            </p:cNvPr>
            <p:cNvSpPr txBox="1"/>
            <p:nvPr/>
          </p:nvSpPr>
          <p:spPr>
            <a:xfrm>
              <a:off x="-5723806" y="-284283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alloc</a:t>
              </a:r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crate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B71A937C-7DE7-41BF-A6B4-FD2BBC70E400}"/>
                </a:ext>
              </a:extLst>
            </p:cNvPr>
            <p:cNvSpPr txBox="1"/>
            <p:nvPr/>
          </p:nvSpPr>
          <p:spPr>
            <a:xfrm>
              <a:off x="-4162916" y="-715174"/>
              <a:ext cx="548888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pub struct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Vec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&lt;T, A: Allocator = Global&gt; {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buf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RawVec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&lt;T, A&gt;,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len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usize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305DDD3F-8FE3-4831-A5FD-D56209CBA2EA}"/>
                </a:ext>
              </a:extLst>
            </p:cNvPr>
            <p:cNvSpPr txBox="1"/>
            <p:nvPr/>
          </p:nvSpPr>
          <p:spPr>
            <a:xfrm>
              <a:off x="-4172728" y="-1148745"/>
              <a:ext cx="490431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pub struct Box&lt;T: ?Sized, A: Allocator = Global,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&gt;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(Unique&lt;T&gt;, A);</a:t>
              </a:r>
            </a:p>
          </p:txBody>
        </p:sp>
      </p:grpSp>
      <p:sp>
        <p:nvSpPr>
          <p:cNvPr id="245" name="矩形 244">
            <a:extLst>
              <a:ext uri="{FF2B5EF4-FFF2-40B4-BE49-F238E27FC236}">
                <a16:creationId xmlns:a16="http://schemas.microsoft.com/office/drawing/2014/main" id="{C2078A48-4F66-42D2-A833-F9CC776991A9}"/>
              </a:ext>
            </a:extLst>
          </p:cNvPr>
          <p:cNvSpPr/>
          <p:nvPr/>
        </p:nvSpPr>
        <p:spPr>
          <a:xfrm>
            <a:off x="-5686621" y="295283"/>
            <a:ext cx="6481371" cy="12574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0DFDE060-8F40-42F0-8589-7C09AA0F18D7}"/>
              </a:ext>
            </a:extLst>
          </p:cNvPr>
          <p:cNvGrpSpPr/>
          <p:nvPr/>
        </p:nvGrpSpPr>
        <p:grpSpPr>
          <a:xfrm>
            <a:off x="-5737220" y="423960"/>
            <a:ext cx="5285573" cy="1181052"/>
            <a:chOff x="-5737220" y="423960"/>
            <a:chExt cx="5285573" cy="1181052"/>
          </a:xfrm>
        </p:grpSpPr>
        <p:sp>
          <p:nvSpPr>
            <p:cNvPr id="76" name="动作按钮: 文档 75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B78FF94E-B6FE-412B-97FD-E2AB37AF6487}"/>
                </a:ext>
              </a:extLst>
            </p:cNvPr>
            <p:cNvSpPr/>
            <p:nvPr/>
          </p:nvSpPr>
          <p:spPr>
            <a:xfrm>
              <a:off x="-5257475" y="423960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D31266B-1EDE-4859-BE29-D0E77FD3D681}"/>
                </a:ext>
              </a:extLst>
            </p:cNvPr>
            <p:cNvSpPr txBox="1"/>
            <p:nvPr/>
          </p:nvSpPr>
          <p:spPr>
            <a:xfrm>
              <a:off x="-5737220" y="1235680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3B3B3B"/>
                  </a:solidFill>
                  <a:latin typeface="Consolas" panose="020B0609020204030204" pitchFamily="49" charset="0"/>
                </a:rPr>
                <a:t>c</a:t>
              </a:r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ore crate</a:t>
              </a: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5B29163D-4344-414B-80FF-6A33375AA5AC}"/>
                </a:ext>
              </a:extLst>
            </p:cNvPr>
            <p:cNvSpPr txBox="1"/>
            <p:nvPr/>
          </p:nvSpPr>
          <p:spPr>
            <a:xfrm>
              <a:off x="-4134617" y="508961"/>
              <a:ext cx="34710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pub struct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PhantomData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&lt;T: ?Sized&gt;;</a:t>
              </a: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478BC037-73F4-458A-A9D3-6B8C0CE16A3E}"/>
                </a:ext>
              </a:extLst>
            </p:cNvPr>
            <p:cNvSpPr txBox="1"/>
            <p:nvPr/>
          </p:nvSpPr>
          <p:spPr>
            <a:xfrm>
              <a:off x="-4144429" y="802063"/>
              <a:ext cx="369278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pub struct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UnsafeCell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&lt;T: ?Sized&gt; {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    value: T,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7F28ED73-3B09-48DD-B016-9CF1631AFE5D}"/>
              </a:ext>
            </a:extLst>
          </p:cNvPr>
          <p:cNvGrpSpPr/>
          <p:nvPr/>
        </p:nvGrpSpPr>
        <p:grpSpPr>
          <a:xfrm>
            <a:off x="-3636094" y="3886322"/>
            <a:ext cx="7112127" cy="1401538"/>
            <a:chOff x="-3852884" y="3346928"/>
            <a:chExt cx="7112127" cy="1401538"/>
          </a:xfrm>
        </p:grpSpPr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E805B775-C41C-4848-8B3E-6ABD6C7FF7ED}"/>
                </a:ext>
              </a:extLst>
            </p:cNvPr>
            <p:cNvSpPr/>
            <p:nvPr/>
          </p:nvSpPr>
          <p:spPr>
            <a:xfrm>
              <a:off x="-3852884" y="3346928"/>
              <a:ext cx="4406951" cy="13660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55DB93D1-D85A-4364-A5AB-CE5FD348005F}"/>
                </a:ext>
              </a:extLst>
            </p:cNvPr>
            <p:cNvGrpSpPr/>
            <p:nvPr/>
          </p:nvGrpSpPr>
          <p:grpSpPr>
            <a:xfrm>
              <a:off x="-3772483" y="3370772"/>
              <a:ext cx="7031726" cy="1377694"/>
              <a:chOff x="124239" y="8054696"/>
              <a:chExt cx="7031726" cy="1377694"/>
            </a:xfrm>
          </p:grpSpPr>
          <p:sp>
            <p:nvSpPr>
              <p:cNvPr id="145" name="动作按钮: 文档 144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38CA5B0B-9E8F-4B88-83E1-267477C19B7E}"/>
                  </a:ext>
                </a:extLst>
              </p:cNvPr>
              <p:cNvSpPr/>
              <p:nvPr/>
            </p:nvSpPr>
            <p:spPr>
              <a:xfrm>
                <a:off x="464638" y="8199783"/>
                <a:ext cx="696562" cy="733579"/>
              </a:xfrm>
              <a:prstGeom prst="actionButtonDocumen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3F1FF7BF-6BD2-429D-8EC8-58ADB7A87218}"/>
                  </a:ext>
                </a:extLst>
              </p:cNvPr>
              <p:cNvSpPr txBox="1"/>
              <p:nvPr/>
            </p:nvSpPr>
            <p:spPr>
              <a:xfrm>
                <a:off x="124239" y="9063058"/>
                <a:ext cx="2170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b</a:t>
                </a:r>
                <a:r>
                  <a:rPr lang="en-US" altLang="zh-CN" sz="1800" dirty="0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indings crate</a:t>
                </a:r>
              </a:p>
            </p:txBody>
          </p:sp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184A32DB-A3AD-4537-93E6-4C55C75A57FB}"/>
                  </a:ext>
                </a:extLst>
              </p:cNvPr>
              <p:cNvSpPr txBox="1"/>
              <p:nvPr/>
            </p:nvSpPr>
            <p:spPr>
              <a:xfrm>
                <a:off x="1667076" y="8054696"/>
                <a:ext cx="548888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latin typeface="Consolas" panose="020B0609020204030204" pitchFamily="49" charset="0"/>
                  </a:rPr>
                  <a:t>#[repr(C)]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#[derive(Copy, Clone)]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pub struct </a:t>
                </a:r>
                <a:r>
                  <a:rPr lang="en-US" altLang="zh-CN" sz="1400" dirty="0" err="1">
                    <a:solidFill>
                      <a:schemeClr val="accent5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cdev</a:t>
                </a:r>
                <a:r>
                  <a:rPr lang="en-US" altLang="zh-CN" sz="1400" dirty="0">
                    <a:latin typeface="Consolas" panose="020B0609020204030204" pitchFamily="49" charset="0"/>
                  </a:rPr>
                  <a:t> {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	……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}</a:t>
                </a:r>
              </a:p>
            </p:txBody>
          </p:sp>
        </p:grp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BF392198-00CC-4FC1-BD85-D024B4801FC5}"/>
              </a:ext>
            </a:extLst>
          </p:cNvPr>
          <p:cNvGrpSpPr/>
          <p:nvPr/>
        </p:nvGrpSpPr>
        <p:grpSpPr>
          <a:xfrm>
            <a:off x="-6219361" y="3751781"/>
            <a:ext cx="1068380" cy="1479415"/>
            <a:chOff x="-5710669" y="4892498"/>
            <a:chExt cx="1068380" cy="1479415"/>
          </a:xfrm>
        </p:grpSpPr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6CD55EE6-E86C-45E8-A15A-681F5F16BEA6}"/>
                </a:ext>
              </a:extLst>
            </p:cNvPr>
            <p:cNvSpPr txBox="1"/>
            <p:nvPr/>
          </p:nvSpPr>
          <p:spPr>
            <a:xfrm>
              <a:off x="-5710669" y="4892498"/>
              <a:ext cx="10683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Rust</a:t>
              </a:r>
            </a:p>
            <a:p>
              <a:pPr algn="ctr"/>
              <a:r>
                <a:rPr lang="en-US" altLang="zh-CN" sz="18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bindgen</a:t>
              </a:r>
              <a:endPara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51" name="组合 250">
              <a:extLst>
                <a:ext uri="{FF2B5EF4-FFF2-40B4-BE49-F238E27FC236}">
                  <a16:creationId xmlns:a16="http://schemas.microsoft.com/office/drawing/2014/main" id="{1CB5327C-0D41-4693-ABCC-875ED9AA5901}"/>
                </a:ext>
              </a:extLst>
            </p:cNvPr>
            <p:cNvGrpSpPr/>
            <p:nvPr/>
          </p:nvGrpSpPr>
          <p:grpSpPr>
            <a:xfrm>
              <a:off x="-5512105" y="5685750"/>
              <a:ext cx="720269" cy="686163"/>
              <a:chOff x="3538310" y="1109387"/>
              <a:chExt cx="5956681" cy="5419216"/>
            </a:xfrm>
          </p:grpSpPr>
          <p:pic>
            <p:nvPicPr>
              <p:cNvPr id="252" name="图片 251">
                <a:extLst>
                  <a:ext uri="{FF2B5EF4-FFF2-40B4-BE49-F238E27FC236}">
                    <a16:creationId xmlns:a16="http://schemas.microsoft.com/office/drawing/2014/main" id="{700F75D2-A437-4DCD-8CDB-3DE3B14A88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38310" y="1109387"/>
                <a:ext cx="5128797" cy="5128796"/>
              </a:xfrm>
              <a:prstGeom prst="rect">
                <a:avLst/>
              </a:prstGeom>
            </p:spPr>
          </p:pic>
          <p:pic>
            <p:nvPicPr>
              <p:cNvPr id="253" name="图形 252">
                <a:extLst>
                  <a:ext uri="{FF2B5EF4-FFF2-40B4-BE49-F238E27FC236}">
                    <a16:creationId xmlns:a16="http://schemas.microsoft.com/office/drawing/2014/main" id="{ACBFEBCD-5DD0-49EB-B437-D08D2AC48E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553615" y="4587231"/>
                <a:ext cx="1941376" cy="1941372"/>
              </a:xfrm>
              <a:prstGeom prst="rect">
                <a:avLst/>
              </a:prstGeom>
            </p:spPr>
          </p:pic>
        </p:grpSp>
      </p:grpSp>
      <p:sp>
        <p:nvSpPr>
          <p:cNvPr id="254" name="矩形 253">
            <a:extLst>
              <a:ext uri="{FF2B5EF4-FFF2-40B4-BE49-F238E27FC236}">
                <a16:creationId xmlns:a16="http://schemas.microsoft.com/office/drawing/2014/main" id="{FDECA57E-F077-4E6F-B73D-B71C022A1BB0}"/>
              </a:ext>
            </a:extLst>
          </p:cNvPr>
          <p:cNvSpPr/>
          <p:nvPr/>
        </p:nvSpPr>
        <p:spPr>
          <a:xfrm>
            <a:off x="-8768388" y="5449895"/>
            <a:ext cx="3866636" cy="15009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CFF58D8B-5B0F-4487-9F43-F75F333C4098}"/>
              </a:ext>
            </a:extLst>
          </p:cNvPr>
          <p:cNvGrpSpPr/>
          <p:nvPr/>
        </p:nvGrpSpPr>
        <p:grpSpPr>
          <a:xfrm>
            <a:off x="-8838486" y="5584797"/>
            <a:ext cx="4694057" cy="1249756"/>
            <a:chOff x="1659871" y="3943568"/>
            <a:chExt cx="4694057" cy="1249756"/>
          </a:xfrm>
        </p:grpSpPr>
        <p:sp>
          <p:nvSpPr>
            <p:cNvPr id="216" name="文本框 215">
              <a:extLst>
                <a:ext uri="{FF2B5EF4-FFF2-40B4-BE49-F238E27FC236}">
                  <a16:creationId xmlns:a16="http://schemas.microsoft.com/office/drawing/2014/main" id="{1F6CE926-0CDB-46FB-A19C-3242F7B474CC}"/>
                </a:ext>
              </a:extLst>
            </p:cNvPr>
            <p:cNvSpPr txBox="1"/>
            <p:nvPr/>
          </p:nvSpPr>
          <p:spPr>
            <a:xfrm>
              <a:off x="1659871" y="4823992"/>
              <a:ext cx="33956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include/</a:t>
              </a:r>
              <a:r>
                <a:rPr lang="en-US" altLang="zh-CN" sz="18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linux</a:t>
              </a:r>
              <a:r>
                <a:rPr lang="en-US" altLang="zh-CN" sz="18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8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cdev.h</a:t>
              </a:r>
              <a:endParaRPr lang="en-US" altLang="zh-CN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动作按钮: 文档 216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696E1C73-34D0-4DD6-BF22-CA56F4B6B57E}"/>
                </a:ext>
              </a:extLst>
            </p:cNvPr>
            <p:cNvSpPr/>
            <p:nvPr/>
          </p:nvSpPr>
          <p:spPr>
            <a:xfrm>
              <a:off x="1949985" y="3943568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C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18" name="文本框 217">
              <a:extLst>
                <a:ext uri="{FF2B5EF4-FFF2-40B4-BE49-F238E27FC236}">
                  <a16:creationId xmlns:a16="http://schemas.microsoft.com/office/drawing/2014/main" id="{17235EB9-F22E-4608-8754-97601AB114E2}"/>
                </a:ext>
              </a:extLst>
            </p:cNvPr>
            <p:cNvSpPr txBox="1"/>
            <p:nvPr/>
          </p:nvSpPr>
          <p:spPr>
            <a:xfrm>
              <a:off x="2958266" y="3959397"/>
              <a:ext cx="339566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        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 __</a:t>
              </a:r>
              <a:r>
                <a:rPr lang="en-US" altLang="zh-CN" sz="1400" dirty="0" err="1">
                  <a:latin typeface="Consolas" panose="020B0609020204030204" pitchFamily="49" charset="0"/>
                </a:rPr>
                <a:t>randomize_layout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</p:txBody>
        </p:sp>
      </p:grpSp>
      <p:pic>
        <p:nvPicPr>
          <p:cNvPr id="125" name="图片 124">
            <a:extLst>
              <a:ext uri="{FF2B5EF4-FFF2-40B4-BE49-F238E27FC236}">
                <a16:creationId xmlns:a16="http://schemas.microsoft.com/office/drawing/2014/main" id="{0BFDBDB0-F125-4C1A-A694-DFB96EACCF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30922" y="4299519"/>
            <a:ext cx="531529" cy="531529"/>
          </a:xfrm>
          <a:prstGeom prst="rect">
            <a:avLst/>
          </a:prstGeom>
        </p:spPr>
      </p:pic>
      <p:sp>
        <p:nvSpPr>
          <p:cNvPr id="131" name="文本框 130">
            <a:extLst>
              <a:ext uri="{FF2B5EF4-FFF2-40B4-BE49-F238E27FC236}">
                <a16:creationId xmlns:a16="http://schemas.microsoft.com/office/drawing/2014/main" id="{BF8C3561-1DBF-4696-B6DE-53A995A1C443}"/>
              </a:ext>
            </a:extLst>
          </p:cNvPr>
          <p:cNvSpPr txBox="1"/>
          <p:nvPr/>
        </p:nvSpPr>
        <p:spPr>
          <a:xfrm>
            <a:off x="-8028878" y="4131026"/>
            <a:ext cx="9881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Linux-</a:t>
            </a:r>
          </a:p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Code </a:t>
            </a:r>
          </a:p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Tree </a:t>
            </a:r>
          </a:p>
        </p:txBody>
      </p:sp>
      <p:sp>
        <p:nvSpPr>
          <p:cNvPr id="257" name="加号 256">
            <a:extLst>
              <a:ext uri="{FF2B5EF4-FFF2-40B4-BE49-F238E27FC236}">
                <a16:creationId xmlns:a16="http://schemas.microsoft.com/office/drawing/2014/main" id="{03F550F6-87F3-41F4-A51C-2DE76FE46553}"/>
              </a:ext>
            </a:extLst>
          </p:cNvPr>
          <p:cNvSpPr/>
          <p:nvPr/>
        </p:nvSpPr>
        <p:spPr>
          <a:xfrm>
            <a:off x="-6939687" y="4158816"/>
            <a:ext cx="715954" cy="796312"/>
          </a:xfrm>
          <a:prstGeom prst="mathPlu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9" name="等号 258">
            <a:extLst>
              <a:ext uri="{FF2B5EF4-FFF2-40B4-BE49-F238E27FC236}">
                <a16:creationId xmlns:a16="http://schemas.microsoft.com/office/drawing/2014/main" id="{239E9E07-1FCA-402F-845C-FC108185190C}"/>
              </a:ext>
            </a:extLst>
          </p:cNvPr>
          <p:cNvSpPr/>
          <p:nvPr/>
        </p:nvSpPr>
        <p:spPr>
          <a:xfrm>
            <a:off x="-4833978" y="4222435"/>
            <a:ext cx="832127" cy="738664"/>
          </a:xfrm>
          <a:prstGeom prst="mathEqual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65" name="组合 264">
            <a:extLst>
              <a:ext uri="{FF2B5EF4-FFF2-40B4-BE49-F238E27FC236}">
                <a16:creationId xmlns:a16="http://schemas.microsoft.com/office/drawing/2014/main" id="{CBA1E512-156E-4FE3-B6F5-CDACD5891214}"/>
              </a:ext>
            </a:extLst>
          </p:cNvPr>
          <p:cNvGrpSpPr/>
          <p:nvPr/>
        </p:nvGrpSpPr>
        <p:grpSpPr>
          <a:xfrm>
            <a:off x="-3881279" y="8881965"/>
            <a:ext cx="2170584" cy="1222835"/>
            <a:chOff x="124239" y="8209555"/>
            <a:chExt cx="2170584" cy="1222835"/>
          </a:xfrm>
        </p:grpSpPr>
        <p:sp>
          <p:nvSpPr>
            <p:cNvPr id="266" name="动作按钮: 文档 265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EE5AAA5E-3FEF-4BE5-A429-1279EE1914CE}"/>
                </a:ext>
              </a:extLst>
            </p:cNvPr>
            <p:cNvSpPr/>
            <p:nvPr/>
          </p:nvSpPr>
          <p:spPr>
            <a:xfrm>
              <a:off x="942864" y="8209555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7" name="文本框 266">
              <a:extLst>
                <a:ext uri="{FF2B5EF4-FFF2-40B4-BE49-F238E27FC236}">
                  <a16:creationId xmlns:a16="http://schemas.microsoft.com/office/drawing/2014/main" id="{05041571-EA1D-4B00-BA69-8BA334026C63}"/>
                </a:ext>
              </a:extLst>
            </p:cNvPr>
            <p:cNvSpPr txBox="1"/>
            <p:nvPr/>
          </p:nvSpPr>
          <p:spPr>
            <a:xfrm>
              <a:off x="124239" y="9063058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Bindings crate</a:t>
              </a:r>
            </a:p>
          </p:txBody>
        </p:sp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2B964F32-88FB-43C1-9ED8-0CF89953B89F}"/>
              </a:ext>
            </a:extLst>
          </p:cNvPr>
          <p:cNvGrpSpPr/>
          <p:nvPr/>
        </p:nvGrpSpPr>
        <p:grpSpPr>
          <a:xfrm>
            <a:off x="-3636094" y="2209715"/>
            <a:ext cx="4490947" cy="1401538"/>
            <a:chOff x="-3852884" y="3346928"/>
            <a:chExt cx="4490947" cy="1401538"/>
          </a:xfrm>
        </p:grpSpPr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BE4E91B7-983A-4EBA-B35A-08B3BE5AF380}"/>
                </a:ext>
              </a:extLst>
            </p:cNvPr>
            <p:cNvSpPr/>
            <p:nvPr/>
          </p:nvSpPr>
          <p:spPr>
            <a:xfrm>
              <a:off x="-3852884" y="3346928"/>
              <a:ext cx="4406951" cy="13660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481187C4-70D7-4425-B69D-C8694DFF78A0}"/>
                </a:ext>
              </a:extLst>
            </p:cNvPr>
            <p:cNvGrpSpPr/>
            <p:nvPr/>
          </p:nvGrpSpPr>
          <p:grpSpPr>
            <a:xfrm>
              <a:off x="-3772483" y="3445191"/>
              <a:ext cx="4410546" cy="1303275"/>
              <a:chOff x="124239" y="8129115"/>
              <a:chExt cx="4410546" cy="1303275"/>
            </a:xfrm>
          </p:grpSpPr>
          <p:sp>
            <p:nvSpPr>
              <p:cNvPr id="274" name="动作按钮: 文档 273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39275EF4-DD99-402E-BCEB-AAF1174890B2}"/>
                  </a:ext>
                </a:extLst>
              </p:cNvPr>
              <p:cNvSpPr/>
              <p:nvPr/>
            </p:nvSpPr>
            <p:spPr>
              <a:xfrm>
                <a:off x="471225" y="8209555"/>
                <a:ext cx="696562" cy="733579"/>
              </a:xfrm>
              <a:prstGeom prst="actionButtonDocumen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文本框 274">
                <a:extLst>
                  <a:ext uri="{FF2B5EF4-FFF2-40B4-BE49-F238E27FC236}">
                    <a16:creationId xmlns:a16="http://schemas.microsoft.com/office/drawing/2014/main" id="{638F62C5-483E-4787-BEE9-303F23BE9968}"/>
                  </a:ext>
                </a:extLst>
              </p:cNvPr>
              <p:cNvSpPr txBox="1"/>
              <p:nvPr/>
            </p:nvSpPr>
            <p:spPr>
              <a:xfrm>
                <a:off x="124239" y="9063058"/>
                <a:ext cx="2170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macro crate</a:t>
                </a:r>
              </a:p>
            </p:txBody>
          </p:sp>
          <p:sp>
            <p:nvSpPr>
              <p:cNvPr id="276" name="文本框 275">
                <a:extLst>
                  <a:ext uri="{FF2B5EF4-FFF2-40B4-BE49-F238E27FC236}">
                    <a16:creationId xmlns:a16="http://schemas.microsoft.com/office/drawing/2014/main" id="{212A00AB-BE2D-4FC8-B3C3-A812376D4862}"/>
                  </a:ext>
                </a:extLst>
              </p:cNvPr>
              <p:cNvSpPr txBox="1"/>
              <p:nvPr/>
            </p:nvSpPr>
            <p:spPr>
              <a:xfrm>
                <a:off x="1651771" y="8129115"/>
                <a:ext cx="2883014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pub </a:t>
                </a:r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fn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 module(</a:t>
                </a:r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ts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: </a:t>
                </a:r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TokenStream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) -&gt; </a:t>
                </a:r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TokenStream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 {</a:t>
                </a:r>
              </a:p>
              <a:p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    module::module(</a:t>
                </a:r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ts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}</a:t>
                </a:r>
              </a:p>
            </p:txBody>
          </p:sp>
        </p:grpSp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61795274-5986-4BF8-8B21-4E250F299410}"/>
              </a:ext>
            </a:extLst>
          </p:cNvPr>
          <p:cNvGrpSpPr/>
          <p:nvPr/>
        </p:nvGrpSpPr>
        <p:grpSpPr>
          <a:xfrm>
            <a:off x="-3637543" y="5615494"/>
            <a:ext cx="4468880" cy="1401538"/>
            <a:chOff x="-3852884" y="3346928"/>
            <a:chExt cx="4468880" cy="1401538"/>
          </a:xfrm>
        </p:grpSpPr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D2365356-18BC-49B0-AE65-7750BF08FC39}"/>
                </a:ext>
              </a:extLst>
            </p:cNvPr>
            <p:cNvSpPr/>
            <p:nvPr/>
          </p:nvSpPr>
          <p:spPr>
            <a:xfrm>
              <a:off x="-3852884" y="3346928"/>
              <a:ext cx="4406951" cy="13660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9" name="组合 278">
              <a:extLst>
                <a:ext uri="{FF2B5EF4-FFF2-40B4-BE49-F238E27FC236}">
                  <a16:creationId xmlns:a16="http://schemas.microsoft.com/office/drawing/2014/main" id="{3C52EE82-1974-4319-B473-8B7AF8BE9F1D}"/>
                </a:ext>
              </a:extLst>
            </p:cNvPr>
            <p:cNvGrpSpPr/>
            <p:nvPr/>
          </p:nvGrpSpPr>
          <p:grpSpPr>
            <a:xfrm>
              <a:off x="-3772483" y="3454757"/>
              <a:ext cx="4388479" cy="1293709"/>
              <a:chOff x="124239" y="8138681"/>
              <a:chExt cx="4388479" cy="1293709"/>
            </a:xfrm>
          </p:grpSpPr>
          <p:sp>
            <p:nvSpPr>
              <p:cNvPr id="280" name="动作按钮: 文档 279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6DB2D8E7-34C4-4E65-9023-ED64749B5B2D}"/>
                  </a:ext>
                </a:extLst>
              </p:cNvPr>
              <p:cNvSpPr/>
              <p:nvPr/>
            </p:nvSpPr>
            <p:spPr>
              <a:xfrm>
                <a:off x="472674" y="8214316"/>
                <a:ext cx="696562" cy="733579"/>
              </a:xfrm>
              <a:prstGeom prst="actionButtonDocumen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文本框 280">
                <a:extLst>
                  <a:ext uri="{FF2B5EF4-FFF2-40B4-BE49-F238E27FC236}">
                    <a16:creationId xmlns:a16="http://schemas.microsoft.com/office/drawing/2014/main" id="{5B30DBE9-D850-4620-AC5F-011F2317C0C6}"/>
                  </a:ext>
                </a:extLst>
              </p:cNvPr>
              <p:cNvSpPr txBox="1"/>
              <p:nvPr/>
            </p:nvSpPr>
            <p:spPr>
              <a:xfrm>
                <a:off x="124239" y="9063058"/>
                <a:ext cx="2170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 err="1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builtin</a:t>
                </a:r>
                <a:r>
                  <a:rPr lang="en-US" altLang="zh-CN" sz="1800" dirty="0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 crate</a:t>
                </a:r>
              </a:p>
            </p:txBody>
          </p:sp>
          <p:sp>
            <p:nvSpPr>
              <p:cNvPr id="282" name="文本框 281">
                <a:extLst>
                  <a:ext uri="{FF2B5EF4-FFF2-40B4-BE49-F238E27FC236}">
                    <a16:creationId xmlns:a16="http://schemas.microsoft.com/office/drawing/2014/main" id="{B6DCD210-A670-49D7-ACB7-A9B7C748F68E}"/>
                  </a:ext>
                </a:extLst>
              </p:cNvPr>
              <p:cNvSpPr txBox="1"/>
              <p:nvPr/>
            </p:nvSpPr>
            <p:spPr>
              <a:xfrm>
                <a:off x="1389030" y="8138681"/>
                <a:ext cx="312368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macro_rules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! </a:t>
                </a:r>
              </a:p>
              <a:p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define_panicking_intrinsics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 (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    	……</a:t>
                </a:r>
              </a:p>
              <a:p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);</a:t>
                </a:r>
              </a:p>
            </p:txBody>
          </p:sp>
        </p:grpSp>
      </p:grpSp>
      <p:sp>
        <p:nvSpPr>
          <p:cNvPr id="6" name="标注: 右箭头 5">
            <a:extLst>
              <a:ext uri="{FF2B5EF4-FFF2-40B4-BE49-F238E27FC236}">
                <a16:creationId xmlns:a16="http://schemas.microsoft.com/office/drawing/2014/main" id="{26259E40-F3B2-464C-856B-42B4743A0190}"/>
              </a:ext>
            </a:extLst>
          </p:cNvPr>
          <p:cNvSpPr/>
          <p:nvPr/>
        </p:nvSpPr>
        <p:spPr>
          <a:xfrm>
            <a:off x="1227662" y="-3784723"/>
            <a:ext cx="3565719" cy="2425943"/>
          </a:xfrm>
          <a:prstGeom prst="rightArrowCallout">
            <a:avLst>
              <a:gd name="adj1" fmla="val 50000"/>
              <a:gd name="adj2" fmla="val 25000"/>
              <a:gd name="adj3" fmla="val 0"/>
              <a:gd name="adj4" fmla="val 6497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>
              <a:solidFill>
                <a:schemeClr val="tx2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57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: 圆角 120">
            <a:extLst>
              <a:ext uri="{FF2B5EF4-FFF2-40B4-BE49-F238E27FC236}">
                <a16:creationId xmlns:a16="http://schemas.microsoft.com/office/drawing/2014/main" id="{343E1653-B261-46A1-A748-052B3937C7F3}"/>
              </a:ext>
            </a:extLst>
          </p:cNvPr>
          <p:cNvSpPr/>
          <p:nvPr/>
        </p:nvSpPr>
        <p:spPr>
          <a:xfrm>
            <a:off x="-3894985" y="5626493"/>
            <a:ext cx="4827304" cy="16307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>
              <a:solidFill>
                <a:schemeClr val="tx2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D15230E2-96C0-4349-B1EF-F46EDB6D2FD7}"/>
              </a:ext>
            </a:extLst>
          </p:cNvPr>
          <p:cNvSpPr/>
          <p:nvPr/>
        </p:nvSpPr>
        <p:spPr>
          <a:xfrm>
            <a:off x="-3847965" y="1996311"/>
            <a:ext cx="4827304" cy="16307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>
              <a:solidFill>
                <a:schemeClr val="tx2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标注: 右箭头 5">
            <a:extLst>
              <a:ext uri="{FF2B5EF4-FFF2-40B4-BE49-F238E27FC236}">
                <a16:creationId xmlns:a16="http://schemas.microsoft.com/office/drawing/2014/main" id="{26259E40-F3B2-464C-856B-42B4743A0190}"/>
              </a:ext>
            </a:extLst>
          </p:cNvPr>
          <p:cNvSpPr/>
          <p:nvPr/>
        </p:nvSpPr>
        <p:spPr>
          <a:xfrm>
            <a:off x="-8902699" y="1978859"/>
            <a:ext cx="9849846" cy="5285841"/>
          </a:xfrm>
          <a:prstGeom prst="rightArrowCallout">
            <a:avLst>
              <a:gd name="adj1" fmla="val 50000"/>
              <a:gd name="adj2" fmla="val 16831"/>
              <a:gd name="adj3" fmla="val 0"/>
              <a:gd name="adj4" fmla="val 4795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>
              <a:solidFill>
                <a:schemeClr val="tx2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297D0C04-9B1B-4257-ACB7-26EA4122F72D}"/>
              </a:ext>
            </a:extLst>
          </p:cNvPr>
          <p:cNvSpPr/>
          <p:nvPr/>
        </p:nvSpPr>
        <p:spPr>
          <a:xfrm>
            <a:off x="-8902699" y="-1234993"/>
            <a:ext cx="9882038" cy="28682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>
              <a:solidFill>
                <a:schemeClr val="tx2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矩形: 圆角 204">
            <a:extLst>
              <a:ext uri="{FF2B5EF4-FFF2-40B4-BE49-F238E27FC236}">
                <a16:creationId xmlns:a16="http://schemas.microsoft.com/office/drawing/2014/main" id="{B4E656D5-83C0-4AAC-B874-0344D7EB0093}"/>
              </a:ext>
            </a:extLst>
          </p:cNvPr>
          <p:cNvSpPr/>
          <p:nvPr/>
        </p:nvSpPr>
        <p:spPr>
          <a:xfrm>
            <a:off x="9154331" y="-1323700"/>
            <a:ext cx="5179520" cy="85884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20D56726-AA2B-4883-AD83-D6CC0667A22C}"/>
              </a:ext>
            </a:extLst>
          </p:cNvPr>
          <p:cNvSpPr/>
          <p:nvPr/>
        </p:nvSpPr>
        <p:spPr>
          <a:xfrm>
            <a:off x="9358239" y="127063"/>
            <a:ext cx="4790897" cy="69616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45E769A-08B8-4649-BCF7-B47A2659DA75}"/>
              </a:ext>
            </a:extLst>
          </p:cNvPr>
          <p:cNvSpPr/>
          <p:nvPr/>
        </p:nvSpPr>
        <p:spPr>
          <a:xfrm>
            <a:off x="2294598" y="-1323700"/>
            <a:ext cx="5179520" cy="85884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990C2065-EF88-4E60-9B02-C8F2F54865D0}"/>
              </a:ext>
            </a:extLst>
          </p:cNvPr>
          <p:cNvSpPr/>
          <p:nvPr/>
        </p:nvSpPr>
        <p:spPr>
          <a:xfrm>
            <a:off x="2424566" y="127063"/>
            <a:ext cx="4940693" cy="696167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矩形 254">
            <a:extLst>
              <a:ext uri="{FF2B5EF4-FFF2-40B4-BE49-F238E27FC236}">
                <a16:creationId xmlns:a16="http://schemas.microsoft.com/office/drawing/2014/main" id="{6904D6F8-F00C-4AA6-B887-D6F46C790CAA}"/>
              </a:ext>
            </a:extLst>
          </p:cNvPr>
          <p:cNvSpPr/>
          <p:nvPr/>
        </p:nvSpPr>
        <p:spPr>
          <a:xfrm>
            <a:off x="-8791555" y="2083791"/>
            <a:ext cx="3869713" cy="15009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文本框 146">
            <a:extLst>
              <a:ext uri="{FF2B5EF4-FFF2-40B4-BE49-F238E27FC236}">
                <a16:creationId xmlns:a16="http://schemas.microsoft.com/office/drawing/2014/main" id="{184A32DB-A3AD-4537-93E6-4C55C75A57FB}"/>
              </a:ext>
            </a:extLst>
          </p:cNvPr>
          <p:cNvSpPr txBox="1"/>
          <p:nvPr/>
        </p:nvSpPr>
        <p:spPr>
          <a:xfrm>
            <a:off x="2487336" y="321587"/>
            <a:ext cx="4742209" cy="65263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3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5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9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1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64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36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82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1" dirty="0">
                <a:latin typeface="Consolas" panose="020B0609020204030204" pitchFamily="49" charset="0"/>
              </a:rPr>
              <a:t>// rust/kernel/chrdev.rs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/// Character device.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///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/// # Invariants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///   - [`self.0`] is valid and non-null.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struct </a:t>
            </a:r>
            <a:r>
              <a:rPr lang="en-US" altLang="zh-CN" sz="1401" dirty="0" err="1">
                <a:latin typeface="Consolas" panose="020B0609020204030204" pitchFamily="49" charset="0"/>
              </a:rPr>
              <a:t>Cdev</a:t>
            </a:r>
            <a:r>
              <a:rPr lang="en-US" altLang="zh-CN" sz="1401" dirty="0">
                <a:latin typeface="Consolas" panose="020B0609020204030204" pitchFamily="49" charset="0"/>
              </a:rPr>
              <a:t>(*mut bindings::</a:t>
            </a:r>
            <a:r>
              <a:rPr lang="en-US" altLang="zh-CN" sz="1401" dirty="0" err="1">
                <a:latin typeface="Consolas" panose="020B0609020204030204" pitchFamily="49" charset="0"/>
              </a:rPr>
              <a:t>cdev</a:t>
            </a:r>
            <a:r>
              <a:rPr lang="en-US" altLang="zh-CN" sz="1401" dirty="0">
                <a:latin typeface="Consolas" panose="020B0609020204030204" pitchFamily="49" charset="0"/>
              </a:rPr>
              <a:t>);</a:t>
            </a:r>
          </a:p>
          <a:p>
            <a:endParaRPr lang="en-US" altLang="zh-CN" sz="1401" dirty="0">
              <a:latin typeface="Consolas" panose="020B0609020204030204" pitchFamily="49" charset="0"/>
            </a:endParaRPr>
          </a:p>
          <a:p>
            <a:r>
              <a:rPr lang="en-US" altLang="zh-CN" sz="1401" dirty="0">
                <a:latin typeface="Consolas" panose="020B0609020204030204" pitchFamily="49" charset="0"/>
              </a:rPr>
              <a:t>struct </a:t>
            </a:r>
            <a:r>
              <a:rPr lang="en-US" altLang="zh-CN" sz="1401" dirty="0" err="1">
                <a:latin typeface="Consolas" panose="020B0609020204030204" pitchFamily="49" charset="0"/>
              </a:rPr>
              <a:t>RegistrationInner</a:t>
            </a:r>
            <a:r>
              <a:rPr lang="en-US" altLang="zh-CN" sz="1401" dirty="0">
                <a:latin typeface="Consolas" panose="020B0609020204030204" pitchFamily="49" charset="0"/>
              </a:rPr>
              <a:t>&lt;const N: </a:t>
            </a:r>
            <a:r>
              <a:rPr lang="en-US" altLang="zh-CN" sz="1401" dirty="0" err="1">
                <a:latin typeface="Consolas" panose="020B0609020204030204" pitchFamily="49" charset="0"/>
              </a:rPr>
              <a:t>usize</a:t>
            </a:r>
            <a:r>
              <a:rPr lang="en-US" altLang="zh-CN" sz="1401" dirty="0">
                <a:latin typeface="Consolas" panose="020B0609020204030204" pitchFamily="49" charset="0"/>
              </a:rPr>
              <a:t>&gt; {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    </a:t>
            </a:r>
            <a:r>
              <a:rPr lang="en-US" altLang="zh-CN" sz="1401" dirty="0" err="1">
                <a:latin typeface="Consolas" panose="020B0609020204030204" pitchFamily="49" charset="0"/>
              </a:rPr>
              <a:t>cdevs</a:t>
            </a:r>
            <a:r>
              <a:rPr lang="en-US" altLang="zh-CN" sz="1401" dirty="0">
                <a:latin typeface="Consolas" panose="020B0609020204030204" pitchFamily="49" charset="0"/>
              </a:rPr>
              <a:t>: [Option&lt;</a:t>
            </a:r>
            <a:r>
              <a:rPr lang="en-US" altLang="zh-CN" sz="1401" dirty="0" err="1">
                <a:latin typeface="Consolas" panose="020B0609020204030204" pitchFamily="49" charset="0"/>
              </a:rPr>
              <a:t>Cdev</a:t>
            </a:r>
            <a:r>
              <a:rPr lang="en-US" altLang="zh-CN" sz="1401" dirty="0">
                <a:latin typeface="Consolas" panose="020B0609020204030204" pitchFamily="49" charset="0"/>
              </a:rPr>
              <a:t>&gt;; N],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401" dirty="0">
              <a:latin typeface="Consolas" panose="020B0609020204030204" pitchFamily="49" charset="0"/>
            </a:endParaRPr>
          </a:p>
          <a:p>
            <a:r>
              <a:rPr lang="en-US" altLang="zh-CN" sz="1401" dirty="0">
                <a:latin typeface="Consolas" panose="020B0609020204030204" pitchFamily="49" charset="0"/>
              </a:rPr>
              <a:t>pub struct Registration&lt;const N: </a:t>
            </a:r>
            <a:r>
              <a:rPr lang="en-US" altLang="zh-CN" sz="1401" dirty="0" err="1">
                <a:latin typeface="Consolas" panose="020B0609020204030204" pitchFamily="49" charset="0"/>
              </a:rPr>
              <a:t>usize</a:t>
            </a:r>
            <a:r>
              <a:rPr lang="en-US" altLang="zh-CN" sz="1401" dirty="0">
                <a:latin typeface="Consolas" panose="020B0609020204030204" pitchFamily="49" charset="0"/>
              </a:rPr>
              <a:t>&gt; {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    inner: Option&lt;</a:t>
            </a:r>
            <a:r>
              <a:rPr lang="en-US" altLang="zh-CN" sz="1401" dirty="0" err="1">
                <a:latin typeface="Consolas" panose="020B0609020204030204" pitchFamily="49" charset="0"/>
              </a:rPr>
              <a:t>RegistrationInner</a:t>
            </a:r>
            <a:r>
              <a:rPr lang="en-US" altLang="zh-CN" sz="1401" dirty="0">
                <a:latin typeface="Consolas" panose="020B0609020204030204" pitchFamily="49" charset="0"/>
              </a:rPr>
              <a:t>&lt;N&gt;&gt;,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}</a:t>
            </a:r>
          </a:p>
          <a:p>
            <a:br>
              <a:rPr lang="en-US" altLang="zh-CN" sz="1192" dirty="0">
                <a:latin typeface="Consolas" panose="020B0609020204030204" pitchFamily="49" charset="0"/>
              </a:rPr>
            </a:br>
            <a:r>
              <a:rPr lang="en-US" altLang="zh-CN" sz="1401" dirty="0" err="1">
                <a:latin typeface="Consolas" panose="020B0609020204030204" pitchFamily="49" charset="0"/>
              </a:rPr>
              <a:t>impl</a:t>
            </a:r>
            <a:r>
              <a:rPr lang="en-US" altLang="zh-CN" sz="1401" dirty="0">
                <a:latin typeface="Consolas" panose="020B0609020204030204" pitchFamily="49" charset="0"/>
              </a:rPr>
              <a:t> </a:t>
            </a:r>
            <a:r>
              <a:rPr lang="en-US" altLang="zh-CN" sz="1401" dirty="0" err="1">
                <a:latin typeface="Consolas" panose="020B0609020204030204" pitchFamily="49" charset="0"/>
              </a:rPr>
              <a:t>Cdev</a:t>
            </a:r>
            <a:r>
              <a:rPr lang="en-US" altLang="zh-CN" sz="1401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    </a:t>
            </a:r>
            <a:r>
              <a:rPr lang="en-US" altLang="zh-CN" sz="1401" dirty="0" err="1">
                <a:latin typeface="Consolas" panose="020B0609020204030204" pitchFamily="49" charset="0"/>
              </a:rPr>
              <a:t>fn</a:t>
            </a:r>
            <a:r>
              <a:rPr lang="en-US" altLang="zh-CN" sz="1401" dirty="0">
                <a:latin typeface="Consolas" panose="020B0609020204030204" pitchFamily="49" charset="0"/>
              </a:rPr>
              <a:t> </a:t>
            </a:r>
            <a:r>
              <a:rPr lang="en-US" altLang="zh-CN" sz="1401" dirty="0" err="1">
                <a:latin typeface="Consolas" panose="020B0609020204030204" pitchFamily="49" charset="0"/>
              </a:rPr>
              <a:t>alloc</a:t>
            </a:r>
            <a:r>
              <a:rPr lang="en-US" altLang="zh-CN" sz="1401" dirty="0">
                <a:latin typeface="Consolas" panose="020B0609020204030204" pitchFamily="49" charset="0"/>
              </a:rPr>
              <a:t>(……) -&gt; Result&lt;Self&gt; {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        // SAFETY: FFI call.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        let c=unsafe{bindings::</a:t>
            </a:r>
            <a:r>
              <a:rPr lang="en-US" altLang="zh-CN" sz="1401" dirty="0" err="1">
                <a:latin typeface="Consolas" panose="020B0609020204030204" pitchFamily="49" charset="0"/>
              </a:rPr>
              <a:t>cdev_alloc</a:t>
            </a:r>
            <a:r>
              <a:rPr lang="en-US" altLang="zh-CN" sz="1401" dirty="0">
                <a:latin typeface="Consolas" panose="020B0609020204030204" pitchFamily="49" charset="0"/>
              </a:rPr>
              <a:t>()};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401" dirty="0">
              <a:latin typeface="Consolas" panose="020B0609020204030204" pitchFamily="49" charset="0"/>
            </a:endParaRPr>
          </a:p>
          <a:p>
            <a:endParaRPr lang="en-US" altLang="zh-CN" sz="1401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// rust/kernel/driver.rs</a:t>
            </a:r>
            <a:br>
              <a:rPr lang="en-US" altLang="zh-CN" sz="1100" dirty="0">
                <a:latin typeface="Consolas" panose="020B0609020204030204" pitchFamily="49" charset="0"/>
              </a:rPr>
            </a:br>
            <a:r>
              <a:rPr lang="en-US" altLang="zh-CN" sz="1400" dirty="0">
                <a:latin typeface="Consolas" panose="020B0609020204030204" pitchFamily="49" charset="0"/>
              </a:rPr>
              <a:t>pub trait </a:t>
            </a:r>
            <a:r>
              <a:rPr lang="en-US" altLang="zh-CN" sz="1400" dirty="0" err="1">
                <a:latin typeface="Consolas" panose="020B0609020204030204" pitchFamily="49" charset="0"/>
              </a:rPr>
              <a:t>DriverOps</a:t>
            </a:r>
            <a:r>
              <a:rPr lang="en-US" altLang="zh-CN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/// # Safety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/// `reg` must point to valid, </a:t>
            </a:r>
            <a:r>
              <a:rPr lang="en-US" altLang="zh-CN" sz="1400" dirty="0" err="1">
                <a:latin typeface="Consolas" panose="020B0609020204030204" pitchFamily="49" charset="0"/>
              </a:rPr>
              <a:t>initialised</a:t>
            </a:r>
            <a:r>
              <a:rPr lang="en-US" altLang="zh-CN" sz="1400" dirty="0">
                <a:latin typeface="Consolas" panose="020B0609020204030204" pitchFamily="49" charset="0"/>
              </a:rPr>
              <a:t>, and writable memory.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unsafe </a:t>
            </a:r>
            <a:r>
              <a:rPr lang="en-US" altLang="zh-CN" sz="1400" dirty="0" err="1">
                <a:latin typeface="Consolas" panose="020B0609020204030204" pitchFamily="49" charset="0"/>
              </a:rPr>
              <a:t>fn</a:t>
            </a:r>
            <a:r>
              <a:rPr lang="en-US" altLang="zh-CN" sz="1400" dirty="0">
                <a:latin typeface="Consolas" panose="020B0609020204030204" pitchFamily="49" charset="0"/>
              </a:rPr>
              <a:t> register(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    reg: *mut Self::</a:t>
            </a:r>
            <a:r>
              <a:rPr lang="en-US" altLang="zh-CN" sz="1400" dirty="0" err="1">
                <a:latin typeface="Consolas" panose="020B0609020204030204" pitchFamily="49" charset="0"/>
              </a:rPr>
              <a:t>RegType</a:t>
            </a:r>
            <a:r>
              <a:rPr lang="en-US" altLang="zh-CN" sz="1400" dirty="0">
                <a:latin typeface="Consolas" panose="020B0609020204030204" pitchFamily="49" charset="0"/>
              </a:rPr>
              <a:t>,…) -&gt; Result;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1822AF-AE85-4100-A04F-AC7276DA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80091" y="-5198152"/>
            <a:ext cx="3395662" cy="2124227"/>
          </a:xfrm>
          <a:prstGeom prst="rect">
            <a:avLst/>
          </a:prstGeom>
        </p:spPr>
      </p:pic>
      <p:cxnSp>
        <p:nvCxnSpPr>
          <p:cNvPr id="31" name="连接符: 曲线 30">
            <a:extLst>
              <a:ext uri="{FF2B5EF4-FFF2-40B4-BE49-F238E27FC236}">
                <a16:creationId xmlns:a16="http://schemas.microsoft.com/office/drawing/2014/main" id="{B4113DCB-1344-46E9-B6F0-A5C70213C5EF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979339" y="3504418"/>
            <a:ext cx="496646" cy="1115104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8A2B64C8-BDD0-4D09-BE3E-F2DDECA1F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47" y="2446742"/>
            <a:ext cx="1057676" cy="1057676"/>
          </a:xfrm>
          <a:prstGeom prst="rect">
            <a:avLst/>
          </a:prstGeom>
        </p:spPr>
      </p:pic>
      <p:grpSp>
        <p:nvGrpSpPr>
          <p:cNvPr id="49" name="组合 48">
            <a:extLst>
              <a:ext uri="{FF2B5EF4-FFF2-40B4-BE49-F238E27FC236}">
                <a16:creationId xmlns:a16="http://schemas.microsoft.com/office/drawing/2014/main" id="{8A1A9CF0-7731-46AA-8828-C6F4614E97DB}"/>
              </a:ext>
            </a:extLst>
          </p:cNvPr>
          <p:cNvGrpSpPr/>
          <p:nvPr/>
        </p:nvGrpSpPr>
        <p:grpSpPr>
          <a:xfrm>
            <a:off x="26888621" y="-17158569"/>
            <a:ext cx="3299492" cy="1808922"/>
            <a:chOff x="1648910" y="4955112"/>
            <a:chExt cx="3299492" cy="1808922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1F44B5-5139-406D-9FA7-9130CCF22842}"/>
                </a:ext>
              </a:extLst>
            </p:cNvPr>
            <p:cNvSpPr txBox="1"/>
            <p:nvPr/>
          </p:nvSpPr>
          <p:spPr>
            <a:xfrm>
              <a:off x="1648910" y="4955112"/>
              <a:ext cx="307879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kern="120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  <a:ea typeface="等线" panose="02010600030101010101" pitchFamily="2" charset="-122"/>
                  <a:cs typeface="+mn-cs"/>
                </a:rPr>
                <a:t>rust/bindings/</a:t>
              </a:r>
            </a:p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kern="120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  <a:ea typeface="等线" panose="02010600030101010101" pitchFamily="2" charset="-122"/>
                  <a:cs typeface="+mn-cs"/>
                </a:rPr>
                <a:t>bindings_generated.rs</a:t>
              </a:r>
              <a:endParaRPr lang="zh-CN" altLang="zh-CN" dirty="0">
                <a:effectLst/>
              </a:endParaRPr>
            </a:p>
          </p:txBody>
        </p:sp>
        <p:sp>
          <p:nvSpPr>
            <p:cNvPr id="19" name="动作按钮: 文档 18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EB5EFE3A-9C71-4079-9529-FC7C1D040177}"/>
                </a:ext>
              </a:extLst>
            </p:cNvPr>
            <p:cNvSpPr/>
            <p:nvPr/>
          </p:nvSpPr>
          <p:spPr>
            <a:xfrm>
              <a:off x="1730709" y="5621515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0667DFE-AB31-4406-95A8-AABA5529D9FE}"/>
                </a:ext>
              </a:extLst>
            </p:cNvPr>
            <p:cNvSpPr txBox="1"/>
            <p:nvPr/>
          </p:nvSpPr>
          <p:spPr>
            <a:xfrm>
              <a:off x="2521659" y="5594483"/>
              <a:ext cx="242674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Consolas" panose="020B0609020204030204" pitchFamily="49" charset="0"/>
                </a:rPr>
                <a:t>#[repr(C)]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#[derive(Copy, Clone)]</a:t>
              </a:r>
            </a:p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pub 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	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08E45FF-4FC2-4257-92D8-EFFEE0EFE6A8}"/>
              </a:ext>
            </a:extLst>
          </p:cNvPr>
          <p:cNvGrpSpPr/>
          <p:nvPr/>
        </p:nvGrpSpPr>
        <p:grpSpPr>
          <a:xfrm>
            <a:off x="-4055607" y="-4174810"/>
            <a:ext cx="4915706" cy="1234025"/>
            <a:chOff x="1659871" y="3959299"/>
            <a:chExt cx="4915706" cy="123402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D445727-A95E-48A1-9BD9-15AC67CB8AD7}"/>
                </a:ext>
              </a:extLst>
            </p:cNvPr>
            <p:cNvSpPr txBox="1"/>
            <p:nvPr/>
          </p:nvSpPr>
          <p:spPr>
            <a:xfrm>
              <a:off x="1659871" y="4823992"/>
              <a:ext cx="33956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include/</a:t>
              </a:r>
              <a:r>
                <a:rPr lang="en-US" altLang="zh-CN" sz="18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linux</a:t>
              </a:r>
              <a:r>
                <a:rPr lang="en-US" altLang="zh-CN" sz="18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8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cdev.h</a:t>
              </a:r>
              <a:endParaRPr lang="en-US" altLang="zh-CN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动作按钮: 文档 14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506D83D0-C681-48F6-8406-326650DDA4F3}"/>
                </a:ext>
              </a:extLst>
            </p:cNvPr>
            <p:cNvSpPr/>
            <p:nvPr/>
          </p:nvSpPr>
          <p:spPr>
            <a:xfrm>
              <a:off x="2388965" y="3982597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C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7E581A0-64D2-4308-B7C1-C70D7B9C5041}"/>
                </a:ext>
              </a:extLst>
            </p:cNvPr>
            <p:cNvSpPr txBox="1"/>
            <p:nvPr/>
          </p:nvSpPr>
          <p:spPr>
            <a:xfrm>
              <a:off x="3179915" y="3959299"/>
              <a:ext cx="339566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        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 __</a:t>
              </a:r>
              <a:r>
                <a:rPr lang="en-US" altLang="zh-CN" sz="1400" dirty="0" err="1">
                  <a:latin typeface="Consolas" panose="020B0609020204030204" pitchFamily="49" charset="0"/>
                </a:rPr>
                <a:t>randomize_layout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768E57E-D232-440C-A76D-27F0FE7054EE}"/>
              </a:ext>
            </a:extLst>
          </p:cNvPr>
          <p:cNvGrpSpPr/>
          <p:nvPr/>
        </p:nvGrpSpPr>
        <p:grpSpPr>
          <a:xfrm>
            <a:off x="-8840769" y="2169006"/>
            <a:ext cx="4426148" cy="1175555"/>
            <a:chOff x="995549" y="2471931"/>
            <a:chExt cx="4426148" cy="117555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E076492-56A4-4636-9949-07F1F2E4CAC0}"/>
                </a:ext>
              </a:extLst>
            </p:cNvPr>
            <p:cNvSpPr txBox="1"/>
            <p:nvPr/>
          </p:nvSpPr>
          <p:spPr>
            <a:xfrm>
              <a:off x="995549" y="3278154"/>
              <a:ext cx="44261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bindings_helper.h</a:t>
              </a:r>
              <a:endPara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动作按钮: 文档 22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F505B03F-BACA-4092-9494-61EFE6E989C1}"/>
                </a:ext>
              </a:extLst>
            </p:cNvPr>
            <p:cNvSpPr/>
            <p:nvPr/>
          </p:nvSpPr>
          <p:spPr>
            <a:xfrm>
              <a:off x="1287946" y="2471931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C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1A14745-02BF-4196-AEBE-14C962F93F6E}"/>
                </a:ext>
              </a:extLst>
            </p:cNvPr>
            <p:cNvSpPr txBox="1"/>
            <p:nvPr/>
          </p:nvSpPr>
          <p:spPr>
            <a:xfrm>
              <a:off x="2204400" y="2686981"/>
              <a:ext cx="314421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#include &lt;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linux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cdev.h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3D83E05B-2CEA-4AC4-9763-B71FA59CE30B}"/>
              </a:ext>
            </a:extLst>
          </p:cNvPr>
          <p:cNvSpPr txBox="1"/>
          <p:nvPr/>
        </p:nvSpPr>
        <p:spPr>
          <a:xfrm>
            <a:off x="26970420" y="-13855285"/>
            <a:ext cx="3009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3B3B3B"/>
                </a:solidFill>
                <a:latin typeface="Consolas" panose="020B0609020204030204" pitchFamily="49" charset="0"/>
                <a:ea typeface="等线" panose="02010600030101010101" pitchFamily="2" charset="-122"/>
              </a:rPr>
              <a:t>make LLVM=1 -j</a:t>
            </a:r>
            <a:endParaRPr lang="zh-CN" altLang="zh-CN" dirty="0">
              <a:effectLst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5FE4D96-BBB3-46A6-8A76-7325EFDBAE96}"/>
              </a:ext>
            </a:extLst>
          </p:cNvPr>
          <p:cNvSpPr txBox="1"/>
          <p:nvPr/>
        </p:nvSpPr>
        <p:spPr>
          <a:xfrm>
            <a:off x="27761370" y="-9453734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Bindings crate</a:t>
            </a:r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2D819395-9321-44B7-9D19-49C82AA03079}"/>
              </a:ext>
            </a:extLst>
          </p:cNvPr>
          <p:cNvGrpSpPr/>
          <p:nvPr/>
        </p:nvGrpSpPr>
        <p:grpSpPr>
          <a:xfrm>
            <a:off x="-8930333" y="-474183"/>
            <a:ext cx="1316467" cy="1345562"/>
            <a:chOff x="-6966059" y="-137947"/>
            <a:chExt cx="1316467" cy="1345562"/>
          </a:xfrm>
        </p:grpSpPr>
        <p:pic>
          <p:nvPicPr>
            <p:cNvPr id="62" name="图形 61">
              <a:extLst>
                <a:ext uri="{FF2B5EF4-FFF2-40B4-BE49-F238E27FC236}">
                  <a16:creationId xmlns:a16="http://schemas.microsoft.com/office/drawing/2014/main" id="{7337BEA1-A1CC-45F6-BE4A-55AB99BF6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6612625" y="-137947"/>
              <a:ext cx="609600" cy="609600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110E0F2F-D94D-4D8D-9160-EA4AD75604BB}"/>
                </a:ext>
              </a:extLst>
            </p:cNvPr>
            <p:cNvSpPr txBox="1"/>
            <p:nvPr/>
          </p:nvSpPr>
          <p:spPr>
            <a:xfrm>
              <a:off x="-6966059" y="561284"/>
              <a:ext cx="131646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Rust-Code </a:t>
              </a:r>
            </a:p>
            <a:p>
              <a:pPr algn="ctr"/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Tree</a:t>
              </a:r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E17C2597-F4A6-47D6-A99F-08E3BDE89112}"/>
              </a:ext>
            </a:extLst>
          </p:cNvPr>
          <p:cNvSpPr txBox="1"/>
          <p:nvPr/>
        </p:nvSpPr>
        <p:spPr>
          <a:xfrm>
            <a:off x="-2946189" y="-5838850"/>
            <a:ext cx="3009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3B3B3B"/>
                </a:solidFill>
                <a:latin typeface="Consolas" panose="020B0609020204030204" pitchFamily="49" charset="0"/>
                <a:ea typeface="等线" panose="02010600030101010101" pitchFamily="2" charset="-122"/>
              </a:rPr>
              <a:t>make LLVM=1 -j</a:t>
            </a:r>
            <a:endParaRPr lang="zh-CN" altLang="zh-CN" dirty="0">
              <a:effectLst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CAF8E47F-3387-4B45-BAE9-1A42ACB386AC}"/>
              </a:ext>
            </a:extLst>
          </p:cNvPr>
          <p:cNvGrpSpPr/>
          <p:nvPr/>
        </p:nvGrpSpPr>
        <p:grpSpPr>
          <a:xfrm>
            <a:off x="31203211" y="-6743311"/>
            <a:ext cx="3299492" cy="1808922"/>
            <a:chOff x="8299136" y="3143319"/>
            <a:chExt cx="3299492" cy="1808922"/>
          </a:xfrm>
        </p:grpSpPr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67630FEE-C21C-4C75-83D1-C309A2560D76}"/>
                </a:ext>
              </a:extLst>
            </p:cNvPr>
            <p:cNvSpPr txBox="1"/>
            <p:nvPr/>
          </p:nvSpPr>
          <p:spPr>
            <a:xfrm>
              <a:off x="8299136" y="3143319"/>
              <a:ext cx="307879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kern="120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  <a:ea typeface="等线" panose="02010600030101010101" pitchFamily="2" charset="-122"/>
                  <a:cs typeface="+mn-cs"/>
                </a:rPr>
                <a:t>samples/rust/rust_chrdev.rs</a:t>
              </a:r>
            </a:p>
          </p:txBody>
        </p:sp>
        <p:sp>
          <p:nvSpPr>
            <p:cNvPr id="79" name="动作按钮: 文档 78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ED4B0099-9AF8-4268-A271-9AE1E35D0DF2}"/>
                </a:ext>
              </a:extLst>
            </p:cNvPr>
            <p:cNvSpPr/>
            <p:nvPr/>
          </p:nvSpPr>
          <p:spPr>
            <a:xfrm>
              <a:off x="8380935" y="3809722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EF70832F-F6BA-4127-82DD-29D238A78CD9}"/>
                </a:ext>
              </a:extLst>
            </p:cNvPr>
            <p:cNvSpPr txBox="1"/>
            <p:nvPr/>
          </p:nvSpPr>
          <p:spPr>
            <a:xfrm>
              <a:off x="9171885" y="3782690"/>
              <a:ext cx="242674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Consolas" panose="020B0609020204030204" pitchFamily="49" charset="0"/>
                </a:rPr>
                <a:t>#[repr(C)]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#[derive(Copy, Clone)]</a:t>
              </a:r>
            </a:p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pub 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	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</a:t>
              </a:r>
            </a:p>
          </p:txBody>
        </p:sp>
      </p:grpSp>
      <p:pic>
        <p:nvPicPr>
          <p:cNvPr id="96" name="图片 95">
            <a:extLst>
              <a:ext uri="{FF2B5EF4-FFF2-40B4-BE49-F238E27FC236}">
                <a16:creationId xmlns:a16="http://schemas.microsoft.com/office/drawing/2014/main" id="{E96F51F4-5A23-4EC8-90E4-2DB1026BF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401" y="12379135"/>
            <a:ext cx="4775445" cy="3041806"/>
          </a:xfrm>
          <a:prstGeom prst="rect">
            <a:avLst/>
          </a:prstGeom>
        </p:spPr>
      </p:pic>
      <p:cxnSp>
        <p:nvCxnSpPr>
          <p:cNvPr id="106" name="连接符: 曲线 105">
            <a:extLst>
              <a:ext uri="{FF2B5EF4-FFF2-40B4-BE49-F238E27FC236}">
                <a16:creationId xmlns:a16="http://schemas.microsoft.com/office/drawing/2014/main" id="{4DA4DE3C-CE01-4617-BBF2-52716BEA1219}"/>
              </a:ext>
            </a:extLst>
          </p:cNvPr>
          <p:cNvCxnSpPr>
            <a:cxnSpLocks/>
            <a:stCxn id="61" idx="3"/>
            <a:endCxn id="41" idx="0"/>
          </p:cNvCxnSpPr>
          <p:nvPr/>
        </p:nvCxnSpPr>
        <p:spPr>
          <a:xfrm>
            <a:off x="979339" y="199112"/>
            <a:ext cx="496646" cy="2247630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00F5450D-3A71-4CE3-B871-E38D956E1510}"/>
              </a:ext>
            </a:extLst>
          </p:cNvPr>
          <p:cNvGrpSpPr/>
          <p:nvPr/>
        </p:nvGrpSpPr>
        <p:grpSpPr>
          <a:xfrm>
            <a:off x="9250797" y="-5469518"/>
            <a:ext cx="914400" cy="914400"/>
            <a:chOff x="-3951663" y="4676548"/>
            <a:chExt cx="914400" cy="914400"/>
          </a:xfrm>
        </p:grpSpPr>
        <p:pic>
          <p:nvPicPr>
            <p:cNvPr id="11" name="图形 10" descr="单级齿轮 纯色填充">
              <a:extLst>
                <a:ext uri="{FF2B5EF4-FFF2-40B4-BE49-F238E27FC236}">
                  <a16:creationId xmlns:a16="http://schemas.microsoft.com/office/drawing/2014/main" id="{E75FBE2C-3555-415E-9255-C5C2E95EA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3951663" y="4676548"/>
              <a:ext cx="914400" cy="914400"/>
            </a:xfrm>
            <a:prstGeom prst="rect">
              <a:avLst/>
            </a:prstGeom>
          </p:spPr>
        </p:pic>
        <p:pic>
          <p:nvPicPr>
            <p:cNvPr id="129" name="图形 128">
              <a:extLst>
                <a:ext uri="{FF2B5EF4-FFF2-40B4-BE49-F238E27FC236}">
                  <a16:creationId xmlns:a16="http://schemas.microsoft.com/office/drawing/2014/main" id="{96E0DBBE-BA0E-45B9-9562-58D5892C7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3604526" y="5024586"/>
              <a:ext cx="221188" cy="221188"/>
            </a:xfrm>
            <a:prstGeom prst="rect">
              <a:avLst/>
            </a:prstGeom>
          </p:spPr>
        </p:pic>
      </p:grpSp>
      <p:pic>
        <p:nvPicPr>
          <p:cNvPr id="133" name="图形 132" descr="单级齿轮 纯色填充">
            <a:extLst>
              <a:ext uri="{FF2B5EF4-FFF2-40B4-BE49-F238E27FC236}">
                <a16:creationId xmlns:a16="http://schemas.microsoft.com/office/drawing/2014/main" id="{A12B5EB3-007E-487B-ABEA-604CCB3627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5403" y="-5033570"/>
            <a:ext cx="914400" cy="914400"/>
          </a:xfrm>
          <a:prstGeom prst="rect">
            <a:avLst/>
          </a:prstGeom>
        </p:spPr>
      </p:pic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C469D34A-B1D5-4FBD-AC8A-17B0313EC786}"/>
              </a:ext>
            </a:extLst>
          </p:cNvPr>
          <p:cNvGrpSpPr/>
          <p:nvPr/>
        </p:nvGrpSpPr>
        <p:grpSpPr>
          <a:xfrm>
            <a:off x="31633291" y="-19372876"/>
            <a:ext cx="5128796" cy="5128796"/>
            <a:chOff x="9101914" y="-4889863"/>
            <a:chExt cx="5128796" cy="5128796"/>
          </a:xfrm>
        </p:grpSpPr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65498E8D-ED76-4622-A643-EB987689E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01914" y="-4889863"/>
              <a:ext cx="5128796" cy="5128796"/>
            </a:xfrm>
            <a:prstGeom prst="rect">
              <a:avLst/>
            </a:prstGeom>
          </p:spPr>
        </p:pic>
        <p:pic>
          <p:nvPicPr>
            <p:cNvPr id="134" name="图形 133">
              <a:extLst>
                <a:ext uri="{FF2B5EF4-FFF2-40B4-BE49-F238E27FC236}">
                  <a16:creationId xmlns:a16="http://schemas.microsoft.com/office/drawing/2014/main" id="{888FEC02-47E0-40E6-B816-689114A7A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95625" y="-3296152"/>
              <a:ext cx="1941374" cy="194137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74C3C2E2-CB18-4740-A4A2-0561C7367E15}"/>
              </a:ext>
            </a:extLst>
          </p:cNvPr>
          <p:cNvGrpSpPr/>
          <p:nvPr/>
        </p:nvGrpSpPr>
        <p:grpSpPr>
          <a:xfrm>
            <a:off x="-4319263" y="10239358"/>
            <a:ext cx="1068380" cy="1296941"/>
            <a:chOff x="-5028880" y="4278595"/>
            <a:chExt cx="1068380" cy="1296941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5BF1E66-C592-4532-94FD-02482CCB1968}"/>
                </a:ext>
              </a:extLst>
            </p:cNvPr>
            <p:cNvSpPr txBox="1"/>
            <p:nvPr/>
          </p:nvSpPr>
          <p:spPr>
            <a:xfrm>
              <a:off x="-5028880" y="4278595"/>
              <a:ext cx="10683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Rust</a:t>
              </a:r>
            </a:p>
            <a:p>
              <a:pPr algn="ctr"/>
              <a:r>
                <a:rPr lang="en-US" altLang="zh-CN" sz="18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bindgen</a:t>
              </a:r>
              <a:endPara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B0EBAF06-B0A9-4647-9555-865F7F1783A8}"/>
                </a:ext>
              </a:extLst>
            </p:cNvPr>
            <p:cNvGrpSpPr/>
            <p:nvPr/>
          </p:nvGrpSpPr>
          <p:grpSpPr>
            <a:xfrm>
              <a:off x="-4839366" y="4926145"/>
              <a:ext cx="620163" cy="649391"/>
              <a:chOff x="9101914" y="-4889863"/>
              <a:chExt cx="5128796" cy="5128796"/>
            </a:xfrm>
          </p:grpSpPr>
          <p:pic>
            <p:nvPicPr>
              <p:cNvPr id="139" name="图片 138">
                <a:extLst>
                  <a:ext uri="{FF2B5EF4-FFF2-40B4-BE49-F238E27FC236}">
                    <a16:creationId xmlns:a16="http://schemas.microsoft.com/office/drawing/2014/main" id="{937C0F3A-E862-4338-A10B-D36848D16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01914" y="-4889863"/>
                <a:ext cx="5128796" cy="5128796"/>
              </a:xfrm>
              <a:prstGeom prst="rect">
                <a:avLst/>
              </a:prstGeom>
            </p:spPr>
          </p:pic>
          <p:pic>
            <p:nvPicPr>
              <p:cNvPr id="140" name="图形 139">
                <a:extLst>
                  <a:ext uri="{FF2B5EF4-FFF2-40B4-BE49-F238E27FC236}">
                    <a16:creationId xmlns:a16="http://schemas.microsoft.com/office/drawing/2014/main" id="{E61C2FC5-1AC8-460F-B152-8500EEDC8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695624" y="-3296155"/>
                <a:ext cx="1941376" cy="1941372"/>
              </a:xfrm>
              <a:prstGeom prst="rect">
                <a:avLst/>
              </a:prstGeom>
            </p:spPr>
          </p:pic>
        </p:grpSp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3002EA07-F3C7-4517-94BC-1E3337CF3069}"/>
              </a:ext>
            </a:extLst>
          </p:cNvPr>
          <p:cNvGrpSpPr/>
          <p:nvPr/>
        </p:nvGrpSpPr>
        <p:grpSpPr>
          <a:xfrm>
            <a:off x="3763768" y="-1109540"/>
            <a:ext cx="2170584" cy="1296634"/>
            <a:chOff x="3176790" y="-1057701"/>
            <a:chExt cx="2170584" cy="1296634"/>
          </a:xfrm>
        </p:grpSpPr>
        <p:sp>
          <p:nvSpPr>
            <p:cNvPr id="157" name="动作按钮: 文档 156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38CA5B0B-9E8F-4B88-83E1-267477C19B7E}"/>
                </a:ext>
              </a:extLst>
            </p:cNvPr>
            <p:cNvSpPr/>
            <p:nvPr/>
          </p:nvSpPr>
          <p:spPr>
            <a:xfrm>
              <a:off x="3752985" y="-1057701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3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45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19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91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64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36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10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382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58" name="文本框 145">
              <a:extLst>
                <a:ext uri="{FF2B5EF4-FFF2-40B4-BE49-F238E27FC236}">
                  <a16:creationId xmlns:a16="http://schemas.microsoft.com/office/drawing/2014/main" id="{3F1FF7BF-6BD2-429D-8EC8-58ADB7A87218}"/>
                </a:ext>
              </a:extLst>
            </p:cNvPr>
            <p:cNvSpPr txBox="1"/>
            <p:nvPr/>
          </p:nvSpPr>
          <p:spPr>
            <a:xfrm>
              <a:off x="3176790" y="-130399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3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45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19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91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64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36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10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82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rgbClr val="3B3B3B"/>
                  </a:solidFill>
                  <a:latin typeface="Consolas" panose="020B0609020204030204" pitchFamily="49" charset="0"/>
                </a:rPr>
                <a:t>k</a:t>
              </a:r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ernel crate</a:t>
              </a:r>
            </a:p>
          </p:txBody>
        </p:sp>
      </p:grpSp>
      <p:cxnSp>
        <p:nvCxnSpPr>
          <p:cNvPr id="179" name="连接符: 曲线 178">
            <a:extLst>
              <a:ext uri="{FF2B5EF4-FFF2-40B4-BE49-F238E27FC236}">
                <a16:creationId xmlns:a16="http://schemas.microsoft.com/office/drawing/2014/main" id="{0DD74B60-4ED3-45B5-A24A-F1F8740C9E23}"/>
              </a:ext>
            </a:extLst>
          </p:cNvPr>
          <p:cNvCxnSpPr>
            <a:cxnSpLocks/>
            <a:stCxn id="41" idx="3"/>
            <a:endCxn id="5" idx="1"/>
          </p:cNvCxnSpPr>
          <p:nvPr/>
        </p:nvCxnSpPr>
        <p:spPr>
          <a:xfrm flipV="1">
            <a:off x="2004823" y="2970500"/>
            <a:ext cx="289775" cy="508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连接符: 曲线 199">
            <a:extLst>
              <a:ext uri="{FF2B5EF4-FFF2-40B4-BE49-F238E27FC236}">
                <a16:creationId xmlns:a16="http://schemas.microsoft.com/office/drawing/2014/main" id="{D56FDD92-4DF8-44EF-BB37-6861DB808239}"/>
              </a:ext>
            </a:extLst>
          </p:cNvPr>
          <p:cNvCxnSpPr>
            <a:cxnSpLocks/>
          </p:cNvCxnSpPr>
          <p:nvPr/>
        </p:nvCxnSpPr>
        <p:spPr>
          <a:xfrm flipV="1">
            <a:off x="7474118" y="2975580"/>
            <a:ext cx="337300" cy="1270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连接符: 曲线 205">
            <a:extLst>
              <a:ext uri="{FF2B5EF4-FFF2-40B4-BE49-F238E27FC236}">
                <a16:creationId xmlns:a16="http://schemas.microsoft.com/office/drawing/2014/main" id="{747E0097-1303-475B-8B62-73B977B9D66D}"/>
              </a:ext>
            </a:extLst>
          </p:cNvPr>
          <p:cNvCxnSpPr>
            <a:cxnSpLocks/>
            <a:endCxn id="205" idx="1"/>
          </p:cNvCxnSpPr>
          <p:nvPr/>
        </p:nvCxnSpPr>
        <p:spPr>
          <a:xfrm flipV="1">
            <a:off x="8869094" y="2970500"/>
            <a:ext cx="285237" cy="508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动作按钮: 文档 21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F3AEA2B-78D4-424A-8933-6DF2B1BDD2BA}"/>
              </a:ext>
            </a:extLst>
          </p:cNvPr>
          <p:cNvSpPr/>
          <p:nvPr/>
        </p:nvSpPr>
        <p:spPr>
          <a:xfrm>
            <a:off x="11239616" y="-1071051"/>
            <a:ext cx="696562" cy="733579"/>
          </a:xfrm>
          <a:prstGeom prst="actionButton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3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45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19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91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64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36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10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382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R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14" name="文本框 145">
            <a:extLst>
              <a:ext uri="{FF2B5EF4-FFF2-40B4-BE49-F238E27FC236}">
                <a16:creationId xmlns:a16="http://schemas.microsoft.com/office/drawing/2014/main" id="{6452FB1B-85ED-4945-8B9C-AA02C20B132F}"/>
              </a:ext>
            </a:extLst>
          </p:cNvPr>
          <p:cNvSpPr txBox="1"/>
          <p:nvPr/>
        </p:nvSpPr>
        <p:spPr>
          <a:xfrm>
            <a:off x="10658799" y="-187524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3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5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9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1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64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36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82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drivers crate</a:t>
            </a: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ECF63A83-2003-4D14-9023-9CA33D4210F3}"/>
              </a:ext>
            </a:extLst>
          </p:cNvPr>
          <p:cNvSpPr txBox="1"/>
          <p:nvPr/>
        </p:nvSpPr>
        <p:spPr>
          <a:xfrm>
            <a:off x="9439568" y="725644"/>
            <a:ext cx="5909277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onsolas" panose="020B0609020204030204" pitchFamily="49" charset="0"/>
              </a:rPr>
              <a:t>// samples/rust/rust_chrdev.rs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module!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type: </a:t>
            </a:r>
            <a:r>
              <a:rPr lang="en-US" altLang="zh-CN" sz="1400" dirty="0" err="1"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name: "</a:t>
            </a:r>
            <a:r>
              <a:rPr lang="en-US" altLang="zh-CN" sz="1400" dirty="0" err="1">
                <a:latin typeface="Consolas" panose="020B0609020204030204" pitchFamily="49" charset="0"/>
              </a:rPr>
              <a:t>rust_chrdev</a:t>
            </a:r>
            <a:r>
              <a:rPr lang="en-US" altLang="zh-CN" sz="14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author: "Rust for Linux Contributors",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struct </a:t>
            </a:r>
            <a:r>
              <a:rPr lang="en-US" altLang="zh-CN" sz="1400" dirty="0" err="1">
                <a:latin typeface="Consolas" panose="020B0609020204030204" pitchFamily="49" charset="0"/>
              </a:rPr>
              <a:t>RustFile</a:t>
            </a:r>
            <a:r>
              <a:rPr lang="en-US" altLang="zh-CN" sz="1400" dirty="0">
                <a:latin typeface="Consolas" panose="020B0609020204030204" pitchFamily="49" charset="0"/>
              </a:rPr>
              <a:t>;</a:t>
            </a:r>
          </a:p>
          <a:p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struct </a:t>
            </a:r>
            <a:r>
              <a:rPr lang="en-US" altLang="zh-CN" sz="1400" dirty="0" err="1"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_dev: Pin&lt;Box&lt;</a:t>
            </a:r>
            <a:r>
              <a:rPr lang="en-US" altLang="zh-CN" sz="1400" dirty="0" err="1">
                <a:latin typeface="Consolas" panose="020B0609020204030204" pitchFamily="49" charset="0"/>
              </a:rPr>
              <a:t>chrdev</a:t>
            </a:r>
            <a:r>
              <a:rPr lang="en-US" altLang="zh-CN" sz="1400" dirty="0">
                <a:latin typeface="Consolas" panose="020B0609020204030204" pitchFamily="49" charset="0"/>
              </a:rPr>
              <a:t>::Registration&lt;2&gt;&gt;&gt;,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 err="1">
                <a:latin typeface="Consolas" panose="020B0609020204030204" pitchFamily="49" charset="0"/>
              </a:rPr>
              <a:t>impl</a:t>
            </a:r>
            <a:r>
              <a:rPr lang="en-US" altLang="zh-CN" sz="1400" dirty="0">
                <a:latin typeface="Consolas" panose="020B0609020204030204" pitchFamily="49" charset="0"/>
              </a:rPr>
              <a:t> kernel::Module for </a:t>
            </a:r>
            <a:r>
              <a:rPr lang="en-US" altLang="zh-CN" sz="1400" dirty="0" err="1"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</a:t>
            </a:r>
            <a:r>
              <a:rPr lang="en-US" altLang="zh-CN" sz="1400" dirty="0" err="1">
                <a:latin typeface="Consolas" panose="020B0609020204030204" pitchFamily="49" charset="0"/>
              </a:rPr>
              <a:t>fn</a:t>
            </a: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</a:rPr>
              <a:t>init</a:t>
            </a:r>
            <a:r>
              <a:rPr lang="en-US" altLang="zh-CN" sz="1400" dirty="0">
                <a:latin typeface="Consolas" panose="020B0609020204030204" pitchFamily="49" charset="0"/>
              </a:rPr>
              <a:t>(……) -&gt; Result&lt;Self&gt; {</a:t>
            </a:r>
            <a:br>
              <a:rPr lang="en-US" altLang="zh-CN" sz="1400" dirty="0">
                <a:latin typeface="Consolas" panose="020B0609020204030204" pitchFamily="49" charset="0"/>
              </a:rPr>
            </a:br>
            <a:r>
              <a:rPr lang="en-US" altLang="zh-CN" sz="1400" dirty="0">
                <a:latin typeface="Consolas" panose="020B0609020204030204" pitchFamily="49" charset="0"/>
              </a:rPr>
              <a:t>        let mut </a:t>
            </a:r>
            <a:r>
              <a:rPr lang="en-US" altLang="zh-CN" sz="1400" dirty="0" err="1">
                <a:latin typeface="Consolas" panose="020B0609020204030204" pitchFamily="49" charset="0"/>
              </a:rPr>
              <a:t>chr</a:t>
            </a:r>
            <a:r>
              <a:rPr lang="en-US" altLang="zh-CN" sz="1400" dirty="0"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latin typeface="Consolas" panose="020B0609020204030204" pitchFamily="49" charset="0"/>
              </a:rPr>
              <a:t>chrdev</a:t>
            </a:r>
            <a:r>
              <a:rPr lang="en-US" altLang="zh-CN" sz="1400" dirty="0">
                <a:latin typeface="Consolas" panose="020B0609020204030204" pitchFamily="49" charset="0"/>
              </a:rPr>
              <a:t>::Registration::</a:t>
            </a:r>
            <a:r>
              <a:rPr lang="en-US" altLang="zh-CN" sz="1400" dirty="0" err="1">
                <a:latin typeface="Consolas" panose="020B0609020204030204" pitchFamily="49" charset="0"/>
              </a:rPr>
              <a:t>new_pinned</a:t>
            </a:r>
            <a:r>
              <a:rPr lang="en-US" altLang="zh-CN" sz="1400" dirty="0">
                <a:latin typeface="Consolas" panose="020B0609020204030204" pitchFamily="49" charset="0"/>
              </a:rPr>
              <a:t>(……)?;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    </a:t>
            </a:r>
            <a:r>
              <a:rPr lang="en-US" altLang="zh-CN" sz="1400" dirty="0" err="1">
                <a:latin typeface="Consolas" panose="020B0609020204030204" pitchFamily="49" charset="0"/>
              </a:rPr>
              <a:t>chr.as_mut</a:t>
            </a:r>
            <a:r>
              <a:rPr lang="en-US" altLang="zh-CN" sz="1400" dirty="0">
                <a:latin typeface="Consolas" panose="020B0609020204030204" pitchFamily="49" charset="0"/>
              </a:rPr>
              <a:t>().register::&lt;</a:t>
            </a:r>
            <a:r>
              <a:rPr lang="en-US" altLang="zh-CN" sz="1400" dirty="0" err="1">
                <a:latin typeface="Consolas" panose="020B0609020204030204" pitchFamily="49" charset="0"/>
              </a:rPr>
              <a:t>RustFile</a:t>
            </a:r>
            <a:r>
              <a:rPr lang="en-US" altLang="zh-CN" sz="1400" dirty="0">
                <a:latin typeface="Consolas" panose="020B0609020204030204" pitchFamily="49" charset="0"/>
              </a:rPr>
              <a:t>&gt;()?;</a:t>
            </a:r>
          </a:p>
          <a:p>
            <a:br>
              <a:rPr lang="en-US" altLang="zh-CN" sz="1400" dirty="0">
                <a:latin typeface="Consolas" panose="020B0609020204030204" pitchFamily="49" charset="0"/>
              </a:rPr>
            </a:br>
            <a:r>
              <a:rPr lang="en-US" altLang="zh-CN" sz="1400" dirty="0">
                <a:latin typeface="Consolas" panose="020B0609020204030204" pitchFamily="49" charset="0"/>
              </a:rPr>
              <a:t>        Ok(</a:t>
            </a:r>
            <a:r>
              <a:rPr lang="en-US" altLang="zh-CN" sz="1400" dirty="0" err="1"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latin typeface="Consolas" panose="020B0609020204030204" pitchFamily="49" charset="0"/>
              </a:rPr>
              <a:t> { _dev: </a:t>
            </a:r>
            <a:r>
              <a:rPr lang="en-US" altLang="zh-CN" sz="1400" dirty="0" err="1">
                <a:latin typeface="Consolas" panose="020B0609020204030204" pitchFamily="49" charset="0"/>
              </a:rPr>
              <a:t>chr</a:t>
            </a:r>
            <a:r>
              <a:rPr lang="en-US" altLang="zh-CN" sz="1400" dirty="0">
                <a:latin typeface="Consolas" panose="020B0609020204030204" pitchFamily="49" charset="0"/>
              </a:rPr>
              <a:t> })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 err="1">
                <a:latin typeface="Consolas" panose="020B0609020204030204" pitchFamily="49" charset="0"/>
              </a:rPr>
              <a:t>impl</a:t>
            </a:r>
            <a:r>
              <a:rPr lang="en-US" altLang="zh-CN" sz="1400" dirty="0">
                <a:latin typeface="Consolas" panose="020B0609020204030204" pitchFamily="49" charset="0"/>
              </a:rPr>
              <a:t> Drop for </a:t>
            </a:r>
            <a:r>
              <a:rPr lang="en-US" altLang="zh-CN" sz="1400" dirty="0" err="1"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</a:t>
            </a:r>
            <a:r>
              <a:rPr lang="en-US" altLang="zh-CN" sz="1400" dirty="0" err="1">
                <a:latin typeface="Consolas" panose="020B0609020204030204" pitchFamily="49" charset="0"/>
              </a:rPr>
              <a:t>fn</a:t>
            </a:r>
            <a:r>
              <a:rPr lang="en-US" altLang="zh-CN" sz="1400" dirty="0">
                <a:latin typeface="Consolas" panose="020B0609020204030204" pitchFamily="49" charset="0"/>
              </a:rPr>
              <a:t> drop(&amp;mut self) {……}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CE92A3F4-6740-4FE3-A3C5-031A0A47CF3F}"/>
              </a:ext>
            </a:extLst>
          </p:cNvPr>
          <p:cNvGrpSpPr/>
          <p:nvPr/>
        </p:nvGrpSpPr>
        <p:grpSpPr>
          <a:xfrm>
            <a:off x="4362799" y="10060170"/>
            <a:ext cx="10912646" cy="1206048"/>
            <a:chOff x="-1636041" y="11860555"/>
            <a:chExt cx="10912646" cy="1206048"/>
          </a:xfrm>
        </p:grpSpPr>
        <p:sp>
          <p:nvSpPr>
            <p:cNvPr id="220" name="动作按钮: 文档 219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A7E95A39-9268-4E22-B84F-3964B4C18586}"/>
                </a:ext>
              </a:extLst>
            </p:cNvPr>
            <p:cNvSpPr/>
            <p:nvPr/>
          </p:nvSpPr>
          <p:spPr>
            <a:xfrm>
              <a:off x="2664341" y="11954635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21" name="文本框 220">
              <a:extLst>
                <a:ext uri="{FF2B5EF4-FFF2-40B4-BE49-F238E27FC236}">
                  <a16:creationId xmlns:a16="http://schemas.microsoft.com/office/drawing/2014/main" id="{4406F3A4-EF3A-46BB-991D-5FB06A0C3935}"/>
                </a:ext>
              </a:extLst>
            </p:cNvPr>
            <p:cNvSpPr txBox="1"/>
            <p:nvPr/>
          </p:nvSpPr>
          <p:spPr>
            <a:xfrm>
              <a:off x="-1636041" y="11860555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Bindings crate</a:t>
              </a:r>
            </a:p>
          </p:txBody>
        </p:sp>
        <p:sp>
          <p:nvSpPr>
            <p:cNvPr id="222" name="文本框 221">
              <a:extLst>
                <a:ext uri="{FF2B5EF4-FFF2-40B4-BE49-F238E27FC236}">
                  <a16:creationId xmlns:a16="http://schemas.microsoft.com/office/drawing/2014/main" id="{FEC969A7-5FAE-41DC-AD57-E08F68DB82A8}"/>
                </a:ext>
              </a:extLst>
            </p:cNvPr>
            <p:cNvSpPr txBox="1"/>
            <p:nvPr/>
          </p:nvSpPr>
          <p:spPr>
            <a:xfrm>
              <a:off x="3787716" y="11897052"/>
              <a:ext cx="548888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Consolas" panose="020B0609020204030204" pitchFamily="49" charset="0"/>
                </a:rPr>
                <a:t>#[repr(C)]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#[derive(Copy, Clone)]</a:t>
              </a:r>
            </a:p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pub 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	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233" name="文本框 232">
            <a:extLst>
              <a:ext uri="{FF2B5EF4-FFF2-40B4-BE49-F238E27FC236}">
                <a16:creationId xmlns:a16="http://schemas.microsoft.com/office/drawing/2014/main" id="{6395D3F1-E0FA-4FF8-BD56-246B4C628568}"/>
              </a:ext>
            </a:extLst>
          </p:cNvPr>
          <p:cNvSpPr txBox="1"/>
          <p:nvPr/>
        </p:nvSpPr>
        <p:spPr>
          <a:xfrm>
            <a:off x="7678026" y="5610089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3B3B3B"/>
                </a:solidFill>
                <a:latin typeface="Consolas" panose="020B0609020204030204" pitchFamily="49" charset="0"/>
              </a:rPr>
              <a:t>Only Safe</a:t>
            </a: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3DFA2D55-E0E4-4F28-9A6E-7E012AD714F3}"/>
              </a:ext>
            </a:extLst>
          </p:cNvPr>
          <p:cNvSpPr txBox="1"/>
          <p:nvPr/>
        </p:nvSpPr>
        <p:spPr>
          <a:xfrm>
            <a:off x="1120957" y="5561962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Consolas" panose="020B0609020204030204" pitchFamily="49" charset="0"/>
              </a:rPr>
              <a:t>U</a:t>
            </a:r>
            <a:r>
              <a:rPr lang="en-US" altLang="zh-CN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nsafe</a:t>
            </a:r>
          </a:p>
        </p:txBody>
      </p:sp>
      <p:pic>
        <p:nvPicPr>
          <p:cNvPr id="236" name="图片 235">
            <a:extLst>
              <a:ext uri="{FF2B5EF4-FFF2-40B4-BE49-F238E27FC236}">
                <a16:creationId xmlns:a16="http://schemas.microsoft.com/office/drawing/2014/main" id="{CC10C0C4-3ADC-4012-81FD-745BF75F28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276" y="2457599"/>
            <a:ext cx="744910" cy="886962"/>
          </a:xfrm>
          <a:prstGeom prst="rect">
            <a:avLst/>
          </a:prstGeom>
        </p:spPr>
      </p:pic>
      <p:sp>
        <p:nvSpPr>
          <p:cNvPr id="239" name="箭头: 右 238">
            <a:extLst>
              <a:ext uri="{FF2B5EF4-FFF2-40B4-BE49-F238E27FC236}">
                <a16:creationId xmlns:a16="http://schemas.microsoft.com/office/drawing/2014/main" id="{4AE6C505-D762-458D-B541-0B09A81B3193}"/>
              </a:ext>
            </a:extLst>
          </p:cNvPr>
          <p:cNvSpPr/>
          <p:nvPr/>
        </p:nvSpPr>
        <p:spPr>
          <a:xfrm>
            <a:off x="-6781590" y="-697685"/>
            <a:ext cx="854595" cy="418795"/>
          </a:xfrm>
          <a:prstGeom prst="rightArrow">
            <a:avLst>
              <a:gd name="adj1" fmla="val 40807"/>
              <a:gd name="adj2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箭头: 右 240">
            <a:extLst>
              <a:ext uri="{FF2B5EF4-FFF2-40B4-BE49-F238E27FC236}">
                <a16:creationId xmlns:a16="http://schemas.microsoft.com/office/drawing/2014/main" id="{F489BAD1-0AF0-49DA-A50D-3D039939C898}"/>
              </a:ext>
            </a:extLst>
          </p:cNvPr>
          <p:cNvSpPr/>
          <p:nvPr/>
        </p:nvSpPr>
        <p:spPr>
          <a:xfrm>
            <a:off x="-6766571" y="724599"/>
            <a:ext cx="854595" cy="418795"/>
          </a:xfrm>
          <a:prstGeom prst="rightArrow">
            <a:avLst>
              <a:gd name="adj1" fmla="val 40807"/>
              <a:gd name="adj2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文本框 241">
            <a:extLst>
              <a:ext uri="{FF2B5EF4-FFF2-40B4-BE49-F238E27FC236}">
                <a16:creationId xmlns:a16="http://schemas.microsoft.com/office/drawing/2014/main" id="{628F13E1-DD8D-437C-9AA4-9F207B3F57CF}"/>
              </a:ext>
            </a:extLst>
          </p:cNvPr>
          <p:cNvSpPr txBox="1"/>
          <p:nvPr/>
        </p:nvSpPr>
        <p:spPr>
          <a:xfrm>
            <a:off x="-7757328" y="-736622"/>
            <a:ext cx="953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RFL </a:t>
            </a:r>
          </a:p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modify</a:t>
            </a:r>
          </a:p>
        </p:txBody>
      </p:sp>
      <p:sp>
        <p:nvSpPr>
          <p:cNvPr id="243" name="文本框 220">
            <a:extLst>
              <a:ext uri="{FF2B5EF4-FFF2-40B4-BE49-F238E27FC236}">
                <a16:creationId xmlns:a16="http://schemas.microsoft.com/office/drawing/2014/main" id="{4406F3A4-EF3A-46BB-991D-5FB06A0C3935}"/>
              </a:ext>
            </a:extLst>
          </p:cNvPr>
          <p:cNvSpPr txBox="1"/>
          <p:nvPr/>
        </p:nvSpPr>
        <p:spPr>
          <a:xfrm>
            <a:off x="-8110325" y="693001"/>
            <a:ext cx="1425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3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5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9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1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64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36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82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Use</a:t>
            </a:r>
          </a:p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Directly</a:t>
            </a:r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1BE24C42-7D40-41A3-9B59-D339EB6841E1}"/>
              </a:ext>
            </a:extLst>
          </p:cNvPr>
          <p:cNvSpPr/>
          <p:nvPr/>
        </p:nvSpPr>
        <p:spPr>
          <a:xfrm>
            <a:off x="-5686620" y="-1165595"/>
            <a:ext cx="6481371" cy="13869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B655F124-6F8B-4A4D-BE9B-3FD829DBA0D7}"/>
              </a:ext>
            </a:extLst>
          </p:cNvPr>
          <p:cNvGrpSpPr/>
          <p:nvPr/>
        </p:nvGrpSpPr>
        <p:grpSpPr>
          <a:xfrm>
            <a:off x="-5723806" y="-1148745"/>
            <a:ext cx="7049779" cy="1387678"/>
            <a:chOff x="-5723806" y="-1148745"/>
            <a:chExt cx="7049779" cy="1387678"/>
          </a:xfrm>
        </p:grpSpPr>
        <p:sp>
          <p:nvSpPr>
            <p:cNvPr id="92" name="动作按钮: 文档 91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73CFC02F-7138-4EAA-802E-BD476D7E9F5E}"/>
                </a:ext>
              </a:extLst>
            </p:cNvPr>
            <p:cNvSpPr/>
            <p:nvPr/>
          </p:nvSpPr>
          <p:spPr>
            <a:xfrm>
              <a:off x="-5286291" y="-1114788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CC87B43B-5546-490C-8A0D-5644FD49DB00}"/>
                </a:ext>
              </a:extLst>
            </p:cNvPr>
            <p:cNvSpPr txBox="1"/>
            <p:nvPr/>
          </p:nvSpPr>
          <p:spPr>
            <a:xfrm>
              <a:off x="-5723806" y="-284283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alloc</a:t>
              </a:r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crate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B71A937C-7DE7-41BF-A6B4-FD2BBC70E400}"/>
                </a:ext>
              </a:extLst>
            </p:cNvPr>
            <p:cNvSpPr txBox="1"/>
            <p:nvPr/>
          </p:nvSpPr>
          <p:spPr>
            <a:xfrm>
              <a:off x="-4162916" y="-715174"/>
              <a:ext cx="548888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pub struct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Vec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&lt;T, A: Allocator = Global&gt; {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buf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RawVec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&lt;T, A&gt;,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len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usize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305DDD3F-8FE3-4831-A5FD-D56209CBA2EA}"/>
                </a:ext>
              </a:extLst>
            </p:cNvPr>
            <p:cNvSpPr txBox="1"/>
            <p:nvPr/>
          </p:nvSpPr>
          <p:spPr>
            <a:xfrm>
              <a:off x="-4172728" y="-1148745"/>
              <a:ext cx="490431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pub struct Box&lt;T: ?Sized, A: Allocator = Global,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&gt;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(Unique&lt;T&gt;, A);</a:t>
              </a:r>
            </a:p>
          </p:txBody>
        </p:sp>
      </p:grpSp>
      <p:sp>
        <p:nvSpPr>
          <p:cNvPr id="245" name="矩形 244">
            <a:extLst>
              <a:ext uri="{FF2B5EF4-FFF2-40B4-BE49-F238E27FC236}">
                <a16:creationId xmlns:a16="http://schemas.microsoft.com/office/drawing/2014/main" id="{C2078A48-4F66-42D2-A833-F9CC776991A9}"/>
              </a:ext>
            </a:extLst>
          </p:cNvPr>
          <p:cNvSpPr/>
          <p:nvPr/>
        </p:nvSpPr>
        <p:spPr>
          <a:xfrm>
            <a:off x="-5686621" y="295283"/>
            <a:ext cx="6481371" cy="12574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0DFDE060-8F40-42F0-8589-7C09AA0F18D7}"/>
              </a:ext>
            </a:extLst>
          </p:cNvPr>
          <p:cNvGrpSpPr/>
          <p:nvPr/>
        </p:nvGrpSpPr>
        <p:grpSpPr>
          <a:xfrm>
            <a:off x="-5737220" y="423960"/>
            <a:ext cx="5285573" cy="1181052"/>
            <a:chOff x="-5737220" y="423960"/>
            <a:chExt cx="5285573" cy="1181052"/>
          </a:xfrm>
        </p:grpSpPr>
        <p:sp>
          <p:nvSpPr>
            <p:cNvPr id="76" name="动作按钮: 文档 75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B78FF94E-B6FE-412B-97FD-E2AB37AF6487}"/>
                </a:ext>
              </a:extLst>
            </p:cNvPr>
            <p:cNvSpPr/>
            <p:nvPr/>
          </p:nvSpPr>
          <p:spPr>
            <a:xfrm>
              <a:off x="-5257475" y="423960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D31266B-1EDE-4859-BE29-D0E77FD3D681}"/>
                </a:ext>
              </a:extLst>
            </p:cNvPr>
            <p:cNvSpPr txBox="1"/>
            <p:nvPr/>
          </p:nvSpPr>
          <p:spPr>
            <a:xfrm>
              <a:off x="-5737220" y="1235680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3B3B3B"/>
                  </a:solidFill>
                  <a:latin typeface="Consolas" panose="020B0609020204030204" pitchFamily="49" charset="0"/>
                </a:rPr>
                <a:t>c</a:t>
              </a:r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ore crate</a:t>
              </a: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5B29163D-4344-414B-80FF-6A33375AA5AC}"/>
                </a:ext>
              </a:extLst>
            </p:cNvPr>
            <p:cNvSpPr txBox="1"/>
            <p:nvPr/>
          </p:nvSpPr>
          <p:spPr>
            <a:xfrm>
              <a:off x="-4134617" y="508961"/>
              <a:ext cx="34710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pub struct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PhantomData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&lt;T: ?Sized&gt;;</a:t>
              </a: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478BC037-73F4-458A-A9D3-6B8C0CE16A3E}"/>
                </a:ext>
              </a:extLst>
            </p:cNvPr>
            <p:cNvSpPr txBox="1"/>
            <p:nvPr/>
          </p:nvSpPr>
          <p:spPr>
            <a:xfrm>
              <a:off x="-4144429" y="802063"/>
              <a:ext cx="369278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pub struct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UnsafeCell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&lt;T: ?Sized&gt; {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    value: T,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7F28ED73-3B09-48DD-B016-9CF1631AFE5D}"/>
              </a:ext>
            </a:extLst>
          </p:cNvPr>
          <p:cNvGrpSpPr/>
          <p:nvPr/>
        </p:nvGrpSpPr>
        <p:grpSpPr>
          <a:xfrm>
            <a:off x="-3636094" y="3886322"/>
            <a:ext cx="7112127" cy="1401538"/>
            <a:chOff x="-3852884" y="3346928"/>
            <a:chExt cx="7112127" cy="1401538"/>
          </a:xfrm>
        </p:grpSpPr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E805B775-C41C-4848-8B3E-6ABD6C7FF7ED}"/>
                </a:ext>
              </a:extLst>
            </p:cNvPr>
            <p:cNvSpPr/>
            <p:nvPr/>
          </p:nvSpPr>
          <p:spPr>
            <a:xfrm>
              <a:off x="-3852884" y="3346928"/>
              <a:ext cx="4406951" cy="13660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55DB93D1-D85A-4364-A5AB-CE5FD348005F}"/>
                </a:ext>
              </a:extLst>
            </p:cNvPr>
            <p:cNvGrpSpPr/>
            <p:nvPr/>
          </p:nvGrpSpPr>
          <p:grpSpPr>
            <a:xfrm>
              <a:off x="-3772483" y="3370772"/>
              <a:ext cx="7031726" cy="1377694"/>
              <a:chOff x="124239" y="8054696"/>
              <a:chExt cx="7031726" cy="1377694"/>
            </a:xfrm>
          </p:grpSpPr>
          <p:sp>
            <p:nvSpPr>
              <p:cNvPr id="145" name="动作按钮: 文档 144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38CA5B0B-9E8F-4B88-83E1-267477C19B7E}"/>
                  </a:ext>
                </a:extLst>
              </p:cNvPr>
              <p:cNvSpPr/>
              <p:nvPr/>
            </p:nvSpPr>
            <p:spPr>
              <a:xfrm>
                <a:off x="464638" y="8199783"/>
                <a:ext cx="696562" cy="733579"/>
              </a:xfrm>
              <a:prstGeom prst="actionButtonDocumen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3F1FF7BF-6BD2-429D-8EC8-58ADB7A87218}"/>
                  </a:ext>
                </a:extLst>
              </p:cNvPr>
              <p:cNvSpPr txBox="1"/>
              <p:nvPr/>
            </p:nvSpPr>
            <p:spPr>
              <a:xfrm>
                <a:off x="124239" y="9063058"/>
                <a:ext cx="2170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b</a:t>
                </a:r>
                <a:r>
                  <a:rPr lang="en-US" altLang="zh-CN" sz="1800" dirty="0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indings crate</a:t>
                </a:r>
              </a:p>
            </p:txBody>
          </p:sp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184A32DB-A3AD-4537-93E6-4C55C75A57FB}"/>
                  </a:ext>
                </a:extLst>
              </p:cNvPr>
              <p:cNvSpPr txBox="1"/>
              <p:nvPr/>
            </p:nvSpPr>
            <p:spPr>
              <a:xfrm>
                <a:off x="1667076" y="8054696"/>
                <a:ext cx="548888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latin typeface="Consolas" panose="020B0609020204030204" pitchFamily="49" charset="0"/>
                  </a:rPr>
                  <a:t>#[repr(C)]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#[derive(Copy, Clone)]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pub struct </a:t>
                </a:r>
                <a:r>
                  <a:rPr lang="en-US" altLang="zh-CN" sz="1400" dirty="0" err="1">
                    <a:solidFill>
                      <a:schemeClr val="accent5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cdev</a:t>
                </a:r>
                <a:r>
                  <a:rPr lang="en-US" altLang="zh-CN" sz="1400" dirty="0">
                    <a:latin typeface="Consolas" panose="020B0609020204030204" pitchFamily="49" charset="0"/>
                  </a:rPr>
                  <a:t> {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	……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}</a:t>
                </a:r>
              </a:p>
            </p:txBody>
          </p:sp>
        </p:grp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BF392198-00CC-4FC1-BD85-D024B4801FC5}"/>
              </a:ext>
            </a:extLst>
          </p:cNvPr>
          <p:cNvGrpSpPr/>
          <p:nvPr/>
        </p:nvGrpSpPr>
        <p:grpSpPr>
          <a:xfrm>
            <a:off x="-6219361" y="3751781"/>
            <a:ext cx="1068380" cy="1479415"/>
            <a:chOff x="-5710669" y="4892498"/>
            <a:chExt cx="1068380" cy="1479415"/>
          </a:xfrm>
        </p:grpSpPr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6CD55EE6-E86C-45E8-A15A-681F5F16BEA6}"/>
                </a:ext>
              </a:extLst>
            </p:cNvPr>
            <p:cNvSpPr txBox="1"/>
            <p:nvPr/>
          </p:nvSpPr>
          <p:spPr>
            <a:xfrm>
              <a:off x="-5710669" y="4892498"/>
              <a:ext cx="10683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Rust</a:t>
              </a:r>
            </a:p>
            <a:p>
              <a:pPr algn="ctr"/>
              <a:r>
                <a:rPr lang="en-US" altLang="zh-CN" sz="18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bindgen</a:t>
              </a:r>
              <a:endPara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51" name="组合 250">
              <a:extLst>
                <a:ext uri="{FF2B5EF4-FFF2-40B4-BE49-F238E27FC236}">
                  <a16:creationId xmlns:a16="http://schemas.microsoft.com/office/drawing/2014/main" id="{1CB5327C-0D41-4693-ABCC-875ED9AA5901}"/>
                </a:ext>
              </a:extLst>
            </p:cNvPr>
            <p:cNvGrpSpPr/>
            <p:nvPr/>
          </p:nvGrpSpPr>
          <p:grpSpPr>
            <a:xfrm>
              <a:off x="-5512105" y="5685750"/>
              <a:ext cx="720269" cy="686163"/>
              <a:chOff x="3538310" y="1109387"/>
              <a:chExt cx="5956681" cy="5419216"/>
            </a:xfrm>
          </p:grpSpPr>
          <p:pic>
            <p:nvPicPr>
              <p:cNvPr id="252" name="图片 251">
                <a:extLst>
                  <a:ext uri="{FF2B5EF4-FFF2-40B4-BE49-F238E27FC236}">
                    <a16:creationId xmlns:a16="http://schemas.microsoft.com/office/drawing/2014/main" id="{700F75D2-A437-4DCD-8CDB-3DE3B14A88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38310" y="1109387"/>
                <a:ext cx="5128797" cy="5128796"/>
              </a:xfrm>
              <a:prstGeom prst="rect">
                <a:avLst/>
              </a:prstGeom>
            </p:spPr>
          </p:pic>
          <p:pic>
            <p:nvPicPr>
              <p:cNvPr id="253" name="图形 252">
                <a:extLst>
                  <a:ext uri="{FF2B5EF4-FFF2-40B4-BE49-F238E27FC236}">
                    <a16:creationId xmlns:a16="http://schemas.microsoft.com/office/drawing/2014/main" id="{ACBFEBCD-5DD0-49EB-B437-D08D2AC48E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553615" y="4587231"/>
                <a:ext cx="1941376" cy="1941372"/>
              </a:xfrm>
              <a:prstGeom prst="rect">
                <a:avLst/>
              </a:prstGeom>
            </p:spPr>
          </p:pic>
        </p:grpSp>
      </p:grpSp>
      <p:sp>
        <p:nvSpPr>
          <p:cNvPr id="254" name="矩形 253">
            <a:extLst>
              <a:ext uri="{FF2B5EF4-FFF2-40B4-BE49-F238E27FC236}">
                <a16:creationId xmlns:a16="http://schemas.microsoft.com/office/drawing/2014/main" id="{FDECA57E-F077-4E6F-B73D-B71C022A1BB0}"/>
              </a:ext>
            </a:extLst>
          </p:cNvPr>
          <p:cNvSpPr/>
          <p:nvPr/>
        </p:nvSpPr>
        <p:spPr>
          <a:xfrm>
            <a:off x="-8768388" y="5449895"/>
            <a:ext cx="3866636" cy="15009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CFF58D8B-5B0F-4487-9F43-F75F333C4098}"/>
              </a:ext>
            </a:extLst>
          </p:cNvPr>
          <p:cNvGrpSpPr/>
          <p:nvPr/>
        </p:nvGrpSpPr>
        <p:grpSpPr>
          <a:xfrm>
            <a:off x="-8838486" y="5584797"/>
            <a:ext cx="4694057" cy="1249756"/>
            <a:chOff x="1659871" y="3943568"/>
            <a:chExt cx="4694057" cy="1249756"/>
          </a:xfrm>
        </p:grpSpPr>
        <p:sp>
          <p:nvSpPr>
            <p:cNvPr id="216" name="文本框 215">
              <a:extLst>
                <a:ext uri="{FF2B5EF4-FFF2-40B4-BE49-F238E27FC236}">
                  <a16:creationId xmlns:a16="http://schemas.microsoft.com/office/drawing/2014/main" id="{1F6CE926-0CDB-46FB-A19C-3242F7B474CC}"/>
                </a:ext>
              </a:extLst>
            </p:cNvPr>
            <p:cNvSpPr txBox="1"/>
            <p:nvPr/>
          </p:nvSpPr>
          <p:spPr>
            <a:xfrm>
              <a:off x="1659871" y="4823992"/>
              <a:ext cx="33956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include/</a:t>
              </a:r>
              <a:r>
                <a:rPr lang="en-US" altLang="zh-CN" sz="18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linux</a:t>
              </a:r>
              <a:r>
                <a:rPr lang="en-US" altLang="zh-CN" sz="18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8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cdev.h</a:t>
              </a:r>
              <a:endParaRPr lang="en-US" altLang="zh-CN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动作按钮: 文档 216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696E1C73-34D0-4DD6-BF22-CA56F4B6B57E}"/>
                </a:ext>
              </a:extLst>
            </p:cNvPr>
            <p:cNvSpPr/>
            <p:nvPr/>
          </p:nvSpPr>
          <p:spPr>
            <a:xfrm>
              <a:off x="1949985" y="3943568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C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18" name="文本框 217">
              <a:extLst>
                <a:ext uri="{FF2B5EF4-FFF2-40B4-BE49-F238E27FC236}">
                  <a16:creationId xmlns:a16="http://schemas.microsoft.com/office/drawing/2014/main" id="{17235EB9-F22E-4608-8754-97601AB114E2}"/>
                </a:ext>
              </a:extLst>
            </p:cNvPr>
            <p:cNvSpPr txBox="1"/>
            <p:nvPr/>
          </p:nvSpPr>
          <p:spPr>
            <a:xfrm>
              <a:off x="2958266" y="3959397"/>
              <a:ext cx="339566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        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 __</a:t>
              </a:r>
              <a:r>
                <a:rPr lang="en-US" altLang="zh-CN" sz="1400" dirty="0" err="1">
                  <a:latin typeface="Consolas" panose="020B0609020204030204" pitchFamily="49" charset="0"/>
                </a:rPr>
                <a:t>randomize_layout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</p:txBody>
        </p:sp>
      </p:grpSp>
      <p:pic>
        <p:nvPicPr>
          <p:cNvPr id="125" name="图片 124">
            <a:extLst>
              <a:ext uri="{FF2B5EF4-FFF2-40B4-BE49-F238E27FC236}">
                <a16:creationId xmlns:a16="http://schemas.microsoft.com/office/drawing/2014/main" id="{0BFDBDB0-F125-4C1A-A694-DFB96EACCF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30922" y="4299519"/>
            <a:ext cx="531529" cy="531529"/>
          </a:xfrm>
          <a:prstGeom prst="rect">
            <a:avLst/>
          </a:prstGeom>
        </p:spPr>
      </p:pic>
      <p:sp>
        <p:nvSpPr>
          <p:cNvPr id="131" name="文本框 130">
            <a:extLst>
              <a:ext uri="{FF2B5EF4-FFF2-40B4-BE49-F238E27FC236}">
                <a16:creationId xmlns:a16="http://schemas.microsoft.com/office/drawing/2014/main" id="{BF8C3561-1DBF-4696-B6DE-53A995A1C443}"/>
              </a:ext>
            </a:extLst>
          </p:cNvPr>
          <p:cNvSpPr txBox="1"/>
          <p:nvPr/>
        </p:nvSpPr>
        <p:spPr>
          <a:xfrm>
            <a:off x="-8028878" y="4131026"/>
            <a:ext cx="9881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Linux-</a:t>
            </a:r>
          </a:p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Code </a:t>
            </a:r>
          </a:p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Tree </a:t>
            </a:r>
          </a:p>
        </p:txBody>
      </p:sp>
      <p:sp>
        <p:nvSpPr>
          <p:cNvPr id="257" name="加号 256">
            <a:extLst>
              <a:ext uri="{FF2B5EF4-FFF2-40B4-BE49-F238E27FC236}">
                <a16:creationId xmlns:a16="http://schemas.microsoft.com/office/drawing/2014/main" id="{03F550F6-87F3-41F4-A51C-2DE76FE46553}"/>
              </a:ext>
            </a:extLst>
          </p:cNvPr>
          <p:cNvSpPr/>
          <p:nvPr/>
        </p:nvSpPr>
        <p:spPr>
          <a:xfrm>
            <a:off x="-6939687" y="4158816"/>
            <a:ext cx="715954" cy="796312"/>
          </a:xfrm>
          <a:prstGeom prst="mathPlu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9" name="等号 258">
            <a:extLst>
              <a:ext uri="{FF2B5EF4-FFF2-40B4-BE49-F238E27FC236}">
                <a16:creationId xmlns:a16="http://schemas.microsoft.com/office/drawing/2014/main" id="{239E9E07-1FCA-402F-845C-FC108185190C}"/>
              </a:ext>
            </a:extLst>
          </p:cNvPr>
          <p:cNvSpPr/>
          <p:nvPr/>
        </p:nvSpPr>
        <p:spPr>
          <a:xfrm>
            <a:off x="-4833978" y="4222435"/>
            <a:ext cx="832127" cy="738664"/>
          </a:xfrm>
          <a:prstGeom prst="mathEqual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65" name="组合 264">
            <a:extLst>
              <a:ext uri="{FF2B5EF4-FFF2-40B4-BE49-F238E27FC236}">
                <a16:creationId xmlns:a16="http://schemas.microsoft.com/office/drawing/2014/main" id="{CBA1E512-156E-4FE3-B6F5-CDACD5891214}"/>
              </a:ext>
            </a:extLst>
          </p:cNvPr>
          <p:cNvGrpSpPr/>
          <p:nvPr/>
        </p:nvGrpSpPr>
        <p:grpSpPr>
          <a:xfrm>
            <a:off x="-3881279" y="8881965"/>
            <a:ext cx="2170584" cy="1222835"/>
            <a:chOff x="124239" y="8209555"/>
            <a:chExt cx="2170584" cy="1222835"/>
          </a:xfrm>
        </p:grpSpPr>
        <p:sp>
          <p:nvSpPr>
            <p:cNvPr id="266" name="动作按钮: 文档 265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EE5AAA5E-3FEF-4BE5-A429-1279EE1914CE}"/>
                </a:ext>
              </a:extLst>
            </p:cNvPr>
            <p:cNvSpPr/>
            <p:nvPr/>
          </p:nvSpPr>
          <p:spPr>
            <a:xfrm>
              <a:off x="942864" y="8209555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7" name="文本框 266">
              <a:extLst>
                <a:ext uri="{FF2B5EF4-FFF2-40B4-BE49-F238E27FC236}">
                  <a16:creationId xmlns:a16="http://schemas.microsoft.com/office/drawing/2014/main" id="{05041571-EA1D-4B00-BA69-8BA334026C63}"/>
                </a:ext>
              </a:extLst>
            </p:cNvPr>
            <p:cNvSpPr txBox="1"/>
            <p:nvPr/>
          </p:nvSpPr>
          <p:spPr>
            <a:xfrm>
              <a:off x="124239" y="9063058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Bindings crate</a:t>
              </a:r>
            </a:p>
          </p:txBody>
        </p:sp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2B964F32-88FB-43C1-9ED8-0CF89953B89F}"/>
              </a:ext>
            </a:extLst>
          </p:cNvPr>
          <p:cNvGrpSpPr/>
          <p:nvPr/>
        </p:nvGrpSpPr>
        <p:grpSpPr>
          <a:xfrm>
            <a:off x="-3650605" y="2142498"/>
            <a:ext cx="4490947" cy="1401538"/>
            <a:chOff x="-3852884" y="3346928"/>
            <a:chExt cx="4490947" cy="1401538"/>
          </a:xfrm>
        </p:grpSpPr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BE4E91B7-983A-4EBA-B35A-08B3BE5AF380}"/>
                </a:ext>
              </a:extLst>
            </p:cNvPr>
            <p:cNvSpPr/>
            <p:nvPr/>
          </p:nvSpPr>
          <p:spPr>
            <a:xfrm>
              <a:off x="-3852884" y="3346928"/>
              <a:ext cx="4406951" cy="13660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481187C4-70D7-4425-B69D-C8694DFF78A0}"/>
                </a:ext>
              </a:extLst>
            </p:cNvPr>
            <p:cNvGrpSpPr/>
            <p:nvPr/>
          </p:nvGrpSpPr>
          <p:grpSpPr>
            <a:xfrm>
              <a:off x="-3772483" y="3445191"/>
              <a:ext cx="4410546" cy="1303275"/>
              <a:chOff x="124239" y="8129115"/>
              <a:chExt cx="4410546" cy="1303275"/>
            </a:xfrm>
          </p:grpSpPr>
          <p:sp>
            <p:nvSpPr>
              <p:cNvPr id="274" name="动作按钮: 文档 273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39275EF4-DD99-402E-BCEB-AAF1174890B2}"/>
                  </a:ext>
                </a:extLst>
              </p:cNvPr>
              <p:cNvSpPr/>
              <p:nvPr/>
            </p:nvSpPr>
            <p:spPr>
              <a:xfrm>
                <a:off x="471225" y="8209555"/>
                <a:ext cx="696562" cy="733579"/>
              </a:xfrm>
              <a:prstGeom prst="actionButtonDocumen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文本框 274">
                <a:extLst>
                  <a:ext uri="{FF2B5EF4-FFF2-40B4-BE49-F238E27FC236}">
                    <a16:creationId xmlns:a16="http://schemas.microsoft.com/office/drawing/2014/main" id="{638F62C5-483E-4787-BEE9-303F23BE9968}"/>
                  </a:ext>
                </a:extLst>
              </p:cNvPr>
              <p:cNvSpPr txBox="1"/>
              <p:nvPr/>
            </p:nvSpPr>
            <p:spPr>
              <a:xfrm>
                <a:off x="124239" y="9063058"/>
                <a:ext cx="2170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macro crate</a:t>
                </a:r>
              </a:p>
            </p:txBody>
          </p:sp>
          <p:sp>
            <p:nvSpPr>
              <p:cNvPr id="276" name="文本框 275">
                <a:extLst>
                  <a:ext uri="{FF2B5EF4-FFF2-40B4-BE49-F238E27FC236}">
                    <a16:creationId xmlns:a16="http://schemas.microsoft.com/office/drawing/2014/main" id="{212A00AB-BE2D-4FC8-B3C3-A812376D4862}"/>
                  </a:ext>
                </a:extLst>
              </p:cNvPr>
              <p:cNvSpPr txBox="1"/>
              <p:nvPr/>
            </p:nvSpPr>
            <p:spPr>
              <a:xfrm>
                <a:off x="1651771" y="8129115"/>
                <a:ext cx="2883014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pub </a:t>
                </a:r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fn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 module(</a:t>
                </a:r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ts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: </a:t>
                </a:r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TokenStream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) -&gt; </a:t>
                </a:r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TokenStream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 {</a:t>
                </a:r>
              </a:p>
              <a:p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    module::module(</a:t>
                </a:r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ts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}</a:t>
                </a:r>
              </a:p>
            </p:txBody>
          </p:sp>
        </p:grpSp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61795274-5986-4BF8-8B21-4E250F299410}"/>
              </a:ext>
            </a:extLst>
          </p:cNvPr>
          <p:cNvGrpSpPr/>
          <p:nvPr/>
        </p:nvGrpSpPr>
        <p:grpSpPr>
          <a:xfrm>
            <a:off x="-3630003" y="5779773"/>
            <a:ext cx="4468880" cy="1401538"/>
            <a:chOff x="-3852884" y="3346928"/>
            <a:chExt cx="4468880" cy="1401538"/>
          </a:xfrm>
        </p:grpSpPr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D2365356-18BC-49B0-AE65-7750BF08FC39}"/>
                </a:ext>
              </a:extLst>
            </p:cNvPr>
            <p:cNvSpPr/>
            <p:nvPr/>
          </p:nvSpPr>
          <p:spPr>
            <a:xfrm>
              <a:off x="-3852884" y="3346928"/>
              <a:ext cx="4406951" cy="13660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9" name="组合 278">
              <a:extLst>
                <a:ext uri="{FF2B5EF4-FFF2-40B4-BE49-F238E27FC236}">
                  <a16:creationId xmlns:a16="http://schemas.microsoft.com/office/drawing/2014/main" id="{3C52EE82-1974-4319-B473-8B7AF8BE9F1D}"/>
                </a:ext>
              </a:extLst>
            </p:cNvPr>
            <p:cNvGrpSpPr/>
            <p:nvPr/>
          </p:nvGrpSpPr>
          <p:grpSpPr>
            <a:xfrm>
              <a:off x="-3772483" y="3454757"/>
              <a:ext cx="4388479" cy="1293709"/>
              <a:chOff x="124239" y="8138681"/>
              <a:chExt cx="4388479" cy="1293709"/>
            </a:xfrm>
          </p:grpSpPr>
          <p:sp>
            <p:nvSpPr>
              <p:cNvPr id="280" name="动作按钮: 文档 279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6DB2D8E7-34C4-4E65-9023-ED64749B5B2D}"/>
                  </a:ext>
                </a:extLst>
              </p:cNvPr>
              <p:cNvSpPr/>
              <p:nvPr/>
            </p:nvSpPr>
            <p:spPr>
              <a:xfrm>
                <a:off x="472674" y="8214316"/>
                <a:ext cx="696562" cy="733579"/>
              </a:xfrm>
              <a:prstGeom prst="actionButtonDocumen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文本框 280">
                <a:extLst>
                  <a:ext uri="{FF2B5EF4-FFF2-40B4-BE49-F238E27FC236}">
                    <a16:creationId xmlns:a16="http://schemas.microsoft.com/office/drawing/2014/main" id="{5B30DBE9-D850-4620-AC5F-011F2317C0C6}"/>
                  </a:ext>
                </a:extLst>
              </p:cNvPr>
              <p:cNvSpPr txBox="1"/>
              <p:nvPr/>
            </p:nvSpPr>
            <p:spPr>
              <a:xfrm>
                <a:off x="124239" y="9063058"/>
                <a:ext cx="2170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 err="1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builtin</a:t>
                </a:r>
                <a:r>
                  <a:rPr lang="en-US" altLang="zh-CN" sz="1800" dirty="0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 crate</a:t>
                </a:r>
              </a:p>
            </p:txBody>
          </p:sp>
          <p:sp>
            <p:nvSpPr>
              <p:cNvPr id="282" name="文本框 281">
                <a:extLst>
                  <a:ext uri="{FF2B5EF4-FFF2-40B4-BE49-F238E27FC236}">
                    <a16:creationId xmlns:a16="http://schemas.microsoft.com/office/drawing/2014/main" id="{B6DCD210-A670-49D7-ACB7-A9B7C748F68E}"/>
                  </a:ext>
                </a:extLst>
              </p:cNvPr>
              <p:cNvSpPr txBox="1"/>
              <p:nvPr/>
            </p:nvSpPr>
            <p:spPr>
              <a:xfrm>
                <a:off x="1389030" y="8138681"/>
                <a:ext cx="312368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macro_rules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! </a:t>
                </a:r>
              </a:p>
              <a:p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define_panicking_intrinsics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 (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    	……</a:t>
                </a:r>
              </a:p>
              <a:p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);</a:t>
                </a:r>
              </a:p>
            </p:txBody>
          </p:sp>
        </p:grpSp>
      </p:grpSp>
      <p:sp>
        <p:nvSpPr>
          <p:cNvPr id="123" name="文本框 122">
            <a:extLst>
              <a:ext uri="{FF2B5EF4-FFF2-40B4-BE49-F238E27FC236}">
                <a16:creationId xmlns:a16="http://schemas.microsoft.com/office/drawing/2014/main" id="{F37AF513-F78C-48BB-853C-3CD763FBE365}"/>
              </a:ext>
            </a:extLst>
          </p:cNvPr>
          <p:cNvSpPr txBox="1"/>
          <p:nvPr/>
        </p:nvSpPr>
        <p:spPr>
          <a:xfrm>
            <a:off x="-4528360" y="7337344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(a)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F717A73-F0A8-4FFE-941C-25264F69AA2C}"/>
              </a:ext>
            </a:extLst>
          </p:cNvPr>
          <p:cNvSpPr txBox="1"/>
          <p:nvPr/>
        </p:nvSpPr>
        <p:spPr>
          <a:xfrm>
            <a:off x="4590240" y="7294194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(b)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A7697746-2C31-445E-86CD-C6C2032DBFC9}"/>
              </a:ext>
            </a:extLst>
          </p:cNvPr>
          <p:cNvSpPr txBox="1"/>
          <p:nvPr/>
        </p:nvSpPr>
        <p:spPr>
          <a:xfrm>
            <a:off x="11445708" y="7294194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353948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: 圆角 120">
            <a:extLst>
              <a:ext uri="{FF2B5EF4-FFF2-40B4-BE49-F238E27FC236}">
                <a16:creationId xmlns:a16="http://schemas.microsoft.com/office/drawing/2014/main" id="{343E1653-B261-46A1-A748-052B3937C7F3}"/>
              </a:ext>
            </a:extLst>
          </p:cNvPr>
          <p:cNvSpPr/>
          <p:nvPr/>
        </p:nvSpPr>
        <p:spPr>
          <a:xfrm>
            <a:off x="-3894985" y="5626493"/>
            <a:ext cx="4827304" cy="16307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>
              <a:solidFill>
                <a:schemeClr val="tx2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D15230E2-96C0-4349-B1EF-F46EDB6D2FD7}"/>
              </a:ext>
            </a:extLst>
          </p:cNvPr>
          <p:cNvSpPr/>
          <p:nvPr/>
        </p:nvSpPr>
        <p:spPr>
          <a:xfrm>
            <a:off x="-3847965" y="1996311"/>
            <a:ext cx="4827304" cy="16307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>
              <a:solidFill>
                <a:schemeClr val="tx2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标注: 右箭头 5">
            <a:extLst>
              <a:ext uri="{FF2B5EF4-FFF2-40B4-BE49-F238E27FC236}">
                <a16:creationId xmlns:a16="http://schemas.microsoft.com/office/drawing/2014/main" id="{26259E40-F3B2-464C-856B-42B4743A0190}"/>
              </a:ext>
            </a:extLst>
          </p:cNvPr>
          <p:cNvSpPr/>
          <p:nvPr/>
        </p:nvSpPr>
        <p:spPr>
          <a:xfrm>
            <a:off x="-8902699" y="1978859"/>
            <a:ext cx="9849846" cy="5285841"/>
          </a:xfrm>
          <a:prstGeom prst="rightArrowCallout">
            <a:avLst>
              <a:gd name="adj1" fmla="val 50000"/>
              <a:gd name="adj2" fmla="val 16831"/>
              <a:gd name="adj3" fmla="val 0"/>
              <a:gd name="adj4" fmla="val 4795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>
              <a:solidFill>
                <a:schemeClr val="tx2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297D0C04-9B1B-4257-ACB7-26EA4122F72D}"/>
              </a:ext>
            </a:extLst>
          </p:cNvPr>
          <p:cNvSpPr/>
          <p:nvPr/>
        </p:nvSpPr>
        <p:spPr>
          <a:xfrm>
            <a:off x="-8902699" y="-1234993"/>
            <a:ext cx="9882038" cy="28682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>
              <a:solidFill>
                <a:schemeClr val="tx2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矩形: 圆角 204">
            <a:extLst>
              <a:ext uri="{FF2B5EF4-FFF2-40B4-BE49-F238E27FC236}">
                <a16:creationId xmlns:a16="http://schemas.microsoft.com/office/drawing/2014/main" id="{B4E656D5-83C0-4AAC-B874-0344D7EB0093}"/>
              </a:ext>
            </a:extLst>
          </p:cNvPr>
          <p:cNvSpPr/>
          <p:nvPr/>
        </p:nvSpPr>
        <p:spPr>
          <a:xfrm>
            <a:off x="9154331" y="-1323700"/>
            <a:ext cx="5179520" cy="85884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20D56726-AA2B-4883-AD83-D6CC0667A22C}"/>
              </a:ext>
            </a:extLst>
          </p:cNvPr>
          <p:cNvSpPr/>
          <p:nvPr/>
        </p:nvSpPr>
        <p:spPr>
          <a:xfrm>
            <a:off x="9358239" y="127063"/>
            <a:ext cx="4790897" cy="69616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45E769A-08B8-4649-BCF7-B47A2659DA75}"/>
              </a:ext>
            </a:extLst>
          </p:cNvPr>
          <p:cNvSpPr/>
          <p:nvPr/>
        </p:nvSpPr>
        <p:spPr>
          <a:xfrm>
            <a:off x="2294598" y="-1323700"/>
            <a:ext cx="5179520" cy="85884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990C2065-EF88-4E60-9B02-C8F2F54865D0}"/>
              </a:ext>
            </a:extLst>
          </p:cNvPr>
          <p:cNvSpPr/>
          <p:nvPr/>
        </p:nvSpPr>
        <p:spPr>
          <a:xfrm>
            <a:off x="2424566" y="127063"/>
            <a:ext cx="4940693" cy="696167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矩形 254">
            <a:extLst>
              <a:ext uri="{FF2B5EF4-FFF2-40B4-BE49-F238E27FC236}">
                <a16:creationId xmlns:a16="http://schemas.microsoft.com/office/drawing/2014/main" id="{6904D6F8-F00C-4AA6-B887-D6F46C790CAA}"/>
              </a:ext>
            </a:extLst>
          </p:cNvPr>
          <p:cNvSpPr/>
          <p:nvPr/>
        </p:nvSpPr>
        <p:spPr>
          <a:xfrm>
            <a:off x="-8791555" y="2083791"/>
            <a:ext cx="3869713" cy="15009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文本框 146">
            <a:extLst>
              <a:ext uri="{FF2B5EF4-FFF2-40B4-BE49-F238E27FC236}">
                <a16:creationId xmlns:a16="http://schemas.microsoft.com/office/drawing/2014/main" id="{184A32DB-A3AD-4537-93E6-4C55C75A57FB}"/>
              </a:ext>
            </a:extLst>
          </p:cNvPr>
          <p:cNvSpPr txBox="1"/>
          <p:nvPr/>
        </p:nvSpPr>
        <p:spPr>
          <a:xfrm>
            <a:off x="2487336" y="321587"/>
            <a:ext cx="4742209" cy="65263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3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5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9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1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64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36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82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1" dirty="0">
                <a:latin typeface="Consolas" panose="020B0609020204030204" pitchFamily="49" charset="0"/>
              </a:rPr>
              <a:t>// rust/kernel/chrdev.rs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/// Character device.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///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/// # Invariants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///   - [`self.0`] is valid and non-null.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struct </a:t>
            </a:r>
            <a:r>
              <a:rPr lang="en-US" altLang="zh-CN" sz="1401" dirty="0" err="1">
                <a:latin typeface="Consolas" panose="020B0609020204030204" pitchFamily="49" charset="0"/>
              </a:rPr>
              <a:t>Cdev</a:t>
            </a:r>
            <a:r>
              <a:rPr lang="en-US" altLang="zh-CN" sz="1401" dirty="0">
                <a:latin typeface="Consolas" panose="020B0609020204030204" pitchFamily="49" charset="0"/>
              </a:rPr>
              <a:t>(*mut bindings::</a:t>
            </a:r>
            <a:r>
              <a:rPr lang="en-US" altLang="zh-CN" sz="1401" dirty="0" err="1">
                <a:latin typeface="Consolas" panose="020B0609020204030204" pitchFamily="49" charset="0"/>
              </a:rPr>
              <a:t>cdev</a:t>
            </a:r>
            <a:r>
              <a:rPr lang="en-US" altLang="zh-CN" sz="1401" dirty="0">
                <a:latin typeface="Consolas" panose="020B0609020204030204" pitchFamily="49" charset="0"/>
              </a:rPr>
              <a:t>);</a:t>
            </a:r>
          </a:p>
          <a:p>
            <a:endParaRPr lang="en-US" altLang="zh-CN" sz="1401" dirty="0">
              <a:latin typeface="Consolas" panose="020B0609020204030204" pitchFamily="49" charset="0"/>
            </a:endParaRPr>
          </a:p>
          <a:p>
            <a:r>
              <a:rPr lang="en-US" altLang="zh-CN" sz="1401" dirty="0">
                <a:latin typeface="Consolas" panose="020B0609020204030204" pitchFamily="49" charset="0"/>
              </a:rPr>
              <a:t>struct </a:t>
            </a:r>
            <a:r>
              <a:rPr lang="en-US" altLang="zh-CN" sz="1401" dirty="0" err="1">
                <a:latin typeface="Consolas" panose="020B0609020204030204" pitchFamily="49" charset="0"/>
              </a:rPr>
              <a:t>RegistrationInner</a:t>
            </a:r>
            <a:r>
              <a:rPr lang="en-US" altLang="zh-CN" sz="1401" dirty="0">
                <a:latin typeface="Consolas" panose="020B0609020204030204" pitchFamily="49" charset="0"/>
              </a:rPr>
              <a:t>&lt;const N: </a:t>
            </a:r>
            <a:r>
              <a:rPr lang="en-US" altLang="zh-CN" sz="1401" dirty="0" err="1">
                <a:latin typeface="Consolas" panose="020B0609020204030204" pitchFamily="49" charset="0"/>
              </a:rPr>
              <a:t>usize</a:t>
            </a:r>
            <a:r>
              <a:rPr lang="en-US" altLang="zh-CN" sz="1401" dirty="0">
                <a:latin typeface="Consolas" panose="020B0609020204030204" pitchFamily="49" charset="0"/>
              </a:rPr>
              <a:t>&gt; {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    </a:t>
            </a:r>
            <a:r>
              <a:rPr lang="en-US" altLang="zh-CN" sz="1401" dirty="0" err="1">
                <a:latin typeface="Consolas" panose="020B0609020204030204" pitchFamily="49" charset="0"/>
              </a:rPr>
              <a:t>cdevs</a:t>
            </a:r>
            <a:r>
              <a:rPr lang="en-US" altLang="zh-CN" sz="1401" dirty="0">
                <a:latin typeface="Consolas" panose="020B0609020204030204" pitchFamily="49" charset="0"/>
              </a:rPr>
              <a:t>: [Option&lt;</a:t>
            </a:r>
            <a:r>
              <a:rPr lang="en-US" altLang="zh-CN" sz="1401" dirty="0" err="1">
                <a:latin typeface="Consolas" panose="020B0609020204030204" pitchFamily="49" charset="0"/>
              </a:rPr>
              <a:t>Cdev</a:t>
            </a:r>
            <a:r>
              <a:rPr lang="en-US" altLang="zh-CN" sz="1401" dirty="0">
                <a:latin typeface="Consolas" panose="020B0609020204030204" pitchFamily="49" charset="0"/>
              </a:rPr>
              <a:t>&gt;; N],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401" dirty="0">
              <a:latin typeface="Consolas" panose="020B0609020204030204" pitchFamily="49" charset="0"/>
            </a:endParaRPr>
          </a:p>
          <a:p>
            <a:r>
              <a:rPr lang="en-US" altLang="zh-CN" sz="1401" dirty="0">
                <a:latin typeface="Consolas" panose="020B0609020204030204" pitchFamily="49" charset="0"/>
              </a:rPr>
              <a:t>pub struct Registration&lt;const N: </a:t>
            </a:r>
            <a:r>
              <a:rPr lang="en-US" altLang="zh-CN" sz="1401" dirty="0" err="1">
                <a:latin typeface="Consolas" panose="020B0609020204030204" pitchFamily="49" charset="0"/>
              </a:rPr>
              <a:t>usize</a:t>
            </a:r>
            <a:r>
              <a:rPr lang="en-US" altLang="zh-CN" sz="1401" dirty="0">
                <a:latin typeface="Consolas" panose="020B0609020204030204" pitchFamily="49" charset="0"/>
              </a:rPr>
              <a:t>&gt; {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    inner: Option&lt;</a:t>
            </a:r>
            <a:r>
              <a:rPr lang="en-US" altLang="zh-CN" sz="1401" dirty="0" err="1">
                <a:latin typeface="Consolas" panose="020B0609020204030204" pitchFamily="49" charset="0"/>
              </a:rPr>
              <a:t>RegistrationInner</a:t>
            </a:r>
            <a:r>
              <a:rPr lang="en-US" altLang="zh-CN" sz="1401" dirty="0">
                <a:latin typeface="Consolas" panose="020B0609020204030204" pitchFamily="49" charset="0"/>
              </a:rPr>
              <a:t>&lt;N&gt;&gt;,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}</a:t>
            </a:r>
          </a:p>
          <a:p>
            <a:br>
              <a:rPr lang="en-US" altLang="zh-CN" sz="1192" dirty="0">
                <a:latin typeface="Consolas" panose="020B0609020204030204" pitchFamily="49" charset="0"/>
              </a:rPr>
            </a:br>
            <a:r>
              <a:rPr lang="en-US" altLang="zh-CN" sz="1401" dirty="0" err="1">
                <a:latin typeface="Consolas" panose="020B0609020204030204" pitchFamily="49" charset="0"/>
              </a:rPr>
              <a:t>impl</a:t>
            </a:r>
            <a:r>
              <a:rPr lang="en-US" altLang="zh-CN" sz="1401" dirty="0">
                <a:latin typeface="Consolas" panose="020B0609020204030204" pitchFamily="49" charset="0"/>
              </a:rPr>
              <a:t> </a:t>
            </a:r>
            <a:r>
              <a:rPr lang="en-US" altLang="zh-CN" sz="1401" dirty="0" err="1">
                <a:latin typeface="Consolas" panose="020B0609020204030204" pitchFamily="49" charset="0"/>
              </a:rPr>
              <a:t>Cdev</a:t>
            </a:r>
            <a:r>
              <a:rPr lang="en-US" altLang="zh-CN" sz="1401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    </a:t>
            </a:r>
            <a:r>
              <a:rPr lang="en-US" altLang="zh-CN" sz="1401" dirty="0" err="1">
                <a:latin typeface="Consolas" panose="020B0609020204030204" pitchFamily="49" charset="0"/>
              </a:rPr>
              <a:t>fn</a:t>
            </a:r>
            <a:r>
              <a:rPr lang="en-US" altLang="zh-CN" sz="1401" dirty="0">
                <a:latin typeface="Consolas" panose="020B0609020204030204" pitchFamily="49" charset="0"/>
              </a:rPr>
              <a:t> </a:t>
            </a:r>
            <a:r>
              <a:rPr lang="en-US" altLang="zh-CN" sz="1401" dirty="0" err="1">
                <a:latin typeface="Consolas" panose="020B0609020204030204" pitchFamily="49" charset="0"/>
              </a:rPr>
              <a:t>alloc</a:t>
            </a:r>
            <a:r>
              <a:rPr lang="en-US" altLang="zh-CN" sz="1401" dirty="0">
                <a:latin typeface="Consolas" panose="020B0609020204030204" pitchFamily="49" charset="0"/>
              </a:rPr>
              <a:t>(……) -&gt; Result&lt;Self&gt; {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        // SAFETY: FFI call.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        let c=unsafe{bindings::</a:t>
            </a:r>
            <a:r>
              <a:rPr lang="en-US" altLang="zh-CN" sz="1401" dirty="0" err="1">
                <a:latin typeface="Consolas" panose="020B0609020204030204" pitchFamily="49" charset="0"/>
              </a:rPr>
              <a:t>cdev_alloc</a:t>
            </a:r>
            <a:r>
              <a:rPr lang="en-US" altLang="zh-CN" sz="1401" dirty="0">
                <a:latin typeface="Consolas" panose="020B0609020204030204" pitchFamily="49" charset="0"/>
              </a:rPr>
              <a:t>()};</a:t>
            </a:r>
          </a:p>
          <a:p>
            <a:r>
              <a:rPr lang="en-US" altLang="zh-CN" sz="1401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401" dirty="0">
              <a:latin typeface="Consolas" panose="020B0609020204030204" pitchFamily="49" charset="0"/>
            </a:endParaRPr>
          </a:p>
          <a:p>
            <a:endParaRPr lang="en-US" altLang="zh-CN" sz="1401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// rust/kernel/driver.rs</a:t>
            </a:r>
            <a:br>
              <a:rPr lang="en-US" altLang="zh-CN" sz="1100" dirty="0">
                <a:latin typeface="Consolas" panose="020B0609020204030204" pitchFamily="49" charset="0"/>
              </a:rPr>
            </a:br>
            <a:r>
              <a:rPr lang="en-US" altLang="zh-CN" sz="1400" dirty="0">
                <a:latin typeface="Consolas" panose="020B0609020204030204" pitchFamily="49" charset="0"/>
              </a:rPr>
              <a:t>pub trait </a:t>
            </a:r>
            <a:r>
              <a:rPr lang="en-US" altLang="zh-CN" sz="1400" dirty="0" err="1">
                <a:latin typeface="Consolas" panose="020B0609020204030204" pitchFamily="49" charset="0"/>
              </a:rPr>
              <a:t>DriverOps</a:t>
            </a:r>
            <a:r>
              <a:rPr lang="en-US" altLang="zh-CN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/// # Safety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/// `reg` must point to valid, </a:t>
            </a:r>
            <a:r>
              <a:rPr lang="en-US" altLang="zh-CN" sz="1400" dirty="0" err="1">
                <a:latin typeface="Consolas" panose="020B0609020204030204" pitchFamily="49" charset="0"/>
              </a:rPr>
              <a:t>initialised</a:t>
            </a:r>
            <a:r>
              <a:rPr lang="en-US" altLang="zh-CN" sz="1400" dirty="0">
                <a:latin typeface="Consolas" panose="020B0609020204030204" pitchFamily="49" charset="0"/>
              </a:rPr>
              <a:t>, and writable memory.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unsafe </a:t>
            </a:r>
            <a:r>
              <a:rPr lang="en-US" altLang="zh-CN" sz="1400" dirty="0" err="1">
                <a:latin typeface="Consolas" panose="020B0609020204030204" pitchFamily="49" charset="0"/>
              </a:rPr>
              <a:t>fn</a:t>
            </a:r>
            <a:r>
              <a:rPr lang="en-US" altLang="zh-CN" sz="1400" dirty="0">
                <a:latin typeface="Consolas" panose="020B0609020204030204" pitchFamily="49" charset="0"/>
              </a:rPr>
              <a:t> register(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    reg: *mut Self::</a:t>
            </a:r>
            <a:r>
              <a:rPr lang="en-US" altLang="zh-CN" sz="1400" dirty="0" err="1">
                <a:latin typeface="Consolas" panose="020B0609020204030204" pitchFamily="49" charset="0"/>
              </a:rPr>
              <a:t>RegType</a:t>
            </a:r>
            <a:r>
              <a:rPr lang="en-US" altLang="zh-CN" sz="1400" dirty="0">
                <a:latin typeface="Consolas" panose="020B0609020204030204" pitchFamily="49" charset="0"/>
              </a:rPr>
              <a:t>,…) -&gt; Result;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1822AF-AE85-4100-A04F-AC7276DA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80091" y="-5198152"/>
            <a:ext cx="3395662" cy="2124227"/>
          </a:xfrm>
          <a:prstGeom prst="rect">
            <a:avLst/>
          </a:prstGeom>
        </p:spPr>
      </p:pic>
      <p:cxnSp>
        <p:nvCxnSpPr>
          <p:cNvPr id="31" name="连接符: 曲线 30">
            <a:extLst>
              <a:ext uri="{FF2B5EF4-FFF2-40B4-BE49-F238E27FC236}">
                <a16:creationId xmlns:a16="http://schemas.microsoft.com/office/drawing/2014/main" id="{B4113DCB-1344-46E9-B6F0-A5C70213C5EF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979339" y="3504418"/>
            <a:ext cx="496646" cy="1115104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8A2B64C8-BDD0-4D09-BE3E-F2DDECA1F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47" y="2446742"/>
            <a:ext cx="1057676" cy="1057676"/>
          </a:xfrm>
          <a:prstGeom prst="rect">
            <a:avLst/>
          </a:prstGeom>
        </p:spPr>
      </p:pic>
      <p:grpSp>
        <p:nvGrpSpPr>
          <p:cNvPr id="49" name="组合 48">
            <a:extLst>
              <a:ext uri="{FF2B5EF4-FFF2-40B4-BE49-F238E27FC236}">
                <a16:creationId xmlns:a16="http://schemas.microsoft.com/office/drawing/2014/main" id="{8A1A9CF0-7731-46AA-8828-C6F4614E97DB}"/>
              </a:ext>
            </a:extLst>
          </p:cNvPr>
          <p:cNvGrpSpPr/>
          <p:nvPr/>
        </p:nvGrpSpPr>
        <p:grpSpPr>
          <a:xfrm>
            <a:off x="26888621" y="-17158569"/>
            <a:ext cx="3299492" cy="1808922"/>
            <a:chOff x="1648910" y="4955112"/>
            <a:chExt cx="3299492" cy="1808922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1F44B5-5139-406D-9FA7-9130CCF22842}"/>
                </a:ext>
              </a:extLst>
            </p:cNvPr>
            <p:cNvSpPr txBox="1"/>
            <p:nvPr/>
          </p:nvSpPr>
          <p:spPr>
            <a:xfrm>
              <a:off x="1648910" y="4955112"/>
              <a:ext cx="307879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kern="120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  <a:ea typeface="等线" panose="02010600030101010101" pitchFamily="2" charset="-122"/>
                  <a:cs typeface="+mn-cs"/>
                </a:rPr>
                <a:t>rust/bindings/</a:t>
              </a:r>
            </a:p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kern="120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  <a:ea typeface="等线" panose="02010600030101010101" pitchFamily="2" charset="-122"/>
                  <a:cs typeface="+mn-cs"/>
                </a:rPr>
                <a:t>bindings_generated.rs</a:t>
              </a:r>
              <a:endParaRPr lang="zh-CN" altLang="zh-CN" dirty="0">
                <a:effectLst/>
              </a:endParaRPr>
            </a:p>
          </p:txBody>
        </p:sp>
        <p:sp>
          <p:nvSpPr>
            <p:cNvPr id="19" name="动作按钮: 文档 18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EB5EFE3A-9C71-4079-9529-FC7C1D040177}"/>
                </a:ext>
              </a:extLst>
            </p:cNvPr>
            <p:cNvSpPr/>
            <p:nvPr/>
          </p:nvSpPr>
          <p:spPr>
            <a:xfrm>
              <a:off x="1730709" y="5621515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0667DFE-AB31-4406-95A8-AABA5529D9FE}"/>
                </a:ext>
              </a:extLst>
            </p:cNvPr>
            <p:cNvSpPr txBox="1"/>
            <p:nvPr/>
          </p:nvSpPr>
          <p:spPr>
            <a:xfrm>
              <a:off x="2521659" y="5594483"/>
              <a:ext cx="242674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Consolas" panose="020B0609020204030204" pitchFamily="49" charset="0"/>
                </a:rPr>
                <a:t>#[repr(C)]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#[derive(Copy, Clone)]</a:t>
              </a:r>
            </a:p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pub 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	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08E45FF-4FC2-4257-92D8-EFFEE0EFE6A8}"/>
              </a:ext>
            </a:extLst>
          </p:cNvPr>
          <p:cNvGrpSpPr/>
          <p:nvPr/>
        </p:nvGrpSpPr>
        <p:grpSpPr>
          <a:xfrm>
            <a:off x="-4055607" y="-4174810"/>
            <a:ext cx="4915706" cy="1234025"/>
            <a:chOff x="1659871" y="3959299"/>
            <a:chExt cx="4915706" cy="123402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D445727-A95E-48A1-9BD9-15AC67CB8AD7}"/>
                </a:ext>
              </a:extLst>
            </p:cNvPr>
            <p:cNvSpPr txBox="1"/>
            <p:nvPr/>
          </p:nvSpPr>
          <p:spPr>
            <a:xfrm>
              <a:off x="1659871" y="4823992"/>
              <a:ext cx="33956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include/</a:t>
              </a:r>
              <a:r>
                <a:rPr lang="en-US" altLang="zh-CN" sz="18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linux</a:t>
              </a:r>
              <a:r>
                <a:rPr lang="en-US" altLang="zh-CN" sz="18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8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cdev.h</a:t>
              </a:r>
              <a:endParaRPr lang="en-US" altLang="zh-CN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动作按钮: 文档 14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506D83D0-C681-48F6-8406-326650DDA4F3}"/>
                </a:ext>
              </a:extLst>
            </p:cNvPr>
            <p:cNvSpPr/>
            <p:nvPr/>
          </p:nvSpPr>
          <p:spPr>
            <a:xfrm>
              <a:off x="2388965" y="3982597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C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7E581A0-64D2-4308-B7C1-C70D7B9C5041}"/>
                </a:ext>
              </a:extLst>
            </p:cNvPr>
            <p:cNvSpPr txBox="1"/>
            <p:nvPr/>
          </p:nvSpPr>
          <p:spPr>
            <a:xfrm>
              <a:off x="3179915" y="3959299"/>
              <a:ext cx="339566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        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 __</a:t>
              </a:r>
              <a:r>
                <a:rPr lang="en-US" altLang="zh-CN" sz="1400" dirty="0" err="1">
                  <a:latin typeface="Consolas" panose="020B0609020204030204" pitchFamily="49" charset="0"/>
                </a:rPr>
                <a:t>randomize_layout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768E57E-D232-440C-A76D-27F0FE7054EE}"/>
              </a:ext>
            </a:extLst>
          </p:cNvPr>
          <p:cNvGrpSpPr/>
          <p:nvPr/>
        </p:nvGrpSpPr>
        <p:grpSpPr>
          <a:xfrm>
            <a:off x="-8840769" y="2169006"/>
            <a:ext cx="4426148" cy="1175555"/>
            <a:chOff x="995549" y="2471931"/>
            <a:chExt cx="4426148" cy="117555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E076492-56A4-4636-9949-07F1F2E4CAC0}"/>
                </a:ext>
              </a:extLst>
            </p:cNvPr>
            <p:cNvSpPr txBox="1"/>
            <p:nvPr/>
          </p:nvSpPr>
          <p:spPr>
            <a:xfrm>
              <a:off x="995549" y="3278154"/>
              <a:ext cx="44261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bindings_helper.h</a:t>
              </a:r>
              <a:endPara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动作按钮: 文档 22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F505B03F-BACA-4092-9494-61EFE6E989C1}"/>
                </a:ext>
              </a:extLst>
            </p:cNvPr>
            <p:cNvSpPr/>
            <p:nvPr/>
          </p:nvSpPr>
          <p:spPr>
            <a:xfrm>
              <a:off x="1287946" y="2471931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C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1A14745-02BF-4196-AEBE-14C962F93F6E}"/>
                </a:ext>
              </a:extLst>
            </p:cNvPr>
            <p:cNvSpPr txBox="1"/>
            <p:nvPr/>
          </p:nvSpPr>
          <p:spPr>
            <a:xfrm>
              <a:off x="2204400" y="2686981"/>
              <a:ext cx="314421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#include &lt;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linux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cdev.h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3D83E05B-2CEA-4AC4-9763-B71FA59CE30B}"/>
              </a:ext>
            </a:extLst>
          </p:cNvPr>
          <p:cNvSpPr txBox="1"/>
          <p:nvPr/>
        </p:nvSpPr>
        <p:spPr>
          <a:xfrm>
            <a:off x="26970420" y="-13855285"/>
            <a:ext cx="3009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3B3B3B"/>
                </a:solidFill>
                <a:latin typeface="Consolas" panose="020B0609020204030204" pitchFamily="49" charset="0"/>
                <a:ea typeface="等线" panose="02010600030101010101" pitchFamily="2" charset="-122"/>
              </a:rPr>
              <a:t>make LLVM=1 -j</a:t>
            </a:r>
            <a:endParaRPr lang="zh-CN" altLang="zh-CN" dirty="0">
              <a:effectLst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5FE4D96-BBB3-46A6-8A76-7325EFDBAE96}"/>
              </a:ext>
            </a:extLst>
          </p:cNvPr>
          <p:cNvSpPr txBox="1"/>
          <p:nvPr/>
        </p:nvSpPr>
        <p:spPr>
          <a:xfrm>
            <a:off x="27761370" y="-9453734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Bindings crate</a:t>
            </a:r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2D819395-9321-44B7-9D19-49C82AA03079}"/>
              </a:ext>
            </a:extLst>
          </p:cNvPr>
          <p:cNvGrpSpPr/>
          <p:nvPr/>
        </p:nvGrpSpPr>
        <p:grpSpPr>
          <a:xfrm>
            <a:off x="-8930333" y="-474183"/>
            <a:ext cx="1316467" cy="1345562"/>
            <a:chOff x="-6966059" y="-137947"/>
            <a:chExt cx="1316467" cy="1345562"/>
          </a:xfrm>
        </p:grpSpPr>
        <p:pic>
          <p:nvPicPr>
            <p:cNvPr id="62" name="图形 61">
              <a:extLst>
                <a:ext uri="{FF2B5EF4-FFF2-40B4-BE49-F238E27FC236}">
                  <a16:creationId xmlns:a16="http://schemas.microsoft.com/office/drawing/2014/main" id="{7337BEA1-A1CC-45F6-BE4A-55AB99BF6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6612625" y="-137947"/>
              <a:ext cx="609600" cy="609600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110E0F2F-D94D-4D8D-9160-EA4AD75604BB}"/>
                </a:ext>
              </a:extLst>
            </p:cNvPr>
            <p:cNvSpPr txBox="1"/>
            <p:nvPr/>
          </p:nvSpPr>
          <p:spPr>
            <a:xfrm>
              <a:off x="-6966059" y="561284"/>
              <a:ext cx="131646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Rust-Code </a:t>
              </a:r>
            </a:p>
            <a:p>
              <a:pPr algn="ctr"/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Tree</a:t>
              </a:r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E17C2597-F4A6-47D6-A99F-08E3BDE89112}"/>
              </a:ext>
            </a:extLst>
          </p:cNvPr>
          <p:cNvSpPr txBox="1"/>
          <p:nvPr/>
        </p:nvSpPr>
        <p:spPr>
          <a:xfrm>
            <a:off x="-2946189" y="-5838850"/>
            <a:ext cx="3009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3B3B3B"/>
                </a:solidFill>
                <a:latin typeface="Consolas" panose="020B0609020204030204" pitchFamily="49" charset="0"/>
                <a:ea typeface="等线" panose="02010600030101010101" pitchFamily="2" charset="-122"/>
              </a:rPr>
              <a:t>make LLVM=1 -j</a:t>
            </a:r>
            <a:endParaRPr lang="zh-CN" altLang="zh-CN" dirty="0">
              <a:effectLst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CAF8E47F-3387-4B45-BAE9-1A42ACB386AC}"/>
              </a:ext>
            </a:extLst>
          </p:cNvPr>
          <p:cNvGrpSpPr/>
          <p:nvPr/>
        </p:nvGrpSpPr>
        <p:grpSpPr>
          <a:xfrm>
            <a:off x="31203211" y="-6743311"/>
            <a:ext cx="3299492" cy="1808922"/>
            <a:chOff x="8299136" y="3143319"/>
            <a:chExt cx="3299492" cy="1808922"/>
          </a:xfrm>
        </p:grpSpPr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67630FEE-C21C-4C75-83D1-C309A2560D76}"/>
                </a:ext>
              </a:extLst>
            </p:cNvPr>
            <p:cNvSpPr txBox="1"/>
            <p:nvPr/>
          </p:nvSpPr>
          <p:spPr>
            <a:xfrm>
              <a:off x="8299136" y="3143319"/>
              <a:ext cx="307879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kern="120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  <a:ea typeface="等线" panose="02010600030101010101" pitchFamily="2" charset="-122"/>
                  <a:cs typeface="+mn-cs"/>
                </a:rPr>
                <a:t>samples/rust/rust_chrdev.rs</a:t>
              </a:r>
            </a:p>
          </p:txBody>
        </p:sp>
        <p:sp>
          <p:nvSpPr>
            <p:cNvPr id="79" name="动作按钮: 文档 78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ED4B0099-9AF8-4268-A271-9AE1E35D0DF2}"/>
                </a:ext>
              </a:extLst>
            </p:cNvPr>
            <p:cNvSpPr/>
            <p:nvPr/>
          </p:nvSpPr>
          <p:spPr>
            <a:xfrm>
              <a:off x="8380935" y="3809722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EF70832F-F6BA-4127-82DD-29D238A78CD9}"/>
                </a:ext>
              </a:extLst>
            </p:cNvPr>
            <p:cNvSpPr txBox="1"/>
            <p:nvPr/>
          </p:nvSpPr>
          <p:spPr>
            <a:xfrm>
              <a:off x="9171885" y="3782690"/>
              <a:ext cx="2426743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Consolas" panose="020B0609020204030204" pitchFamily="49" charset="0"/>
                </a:rPr>
                <a:t>#[repr(C)]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#[derive(Copy, Clone)]</a:t>
              </a:r>
            </a:p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pub 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	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</a:t>
              </a:r>
            </a:p>
          </p:txBody>
        </p:sp>
      </p:grpSp>
      <p:pic>
        <p:nvPicPr>
          <p:cNvPr id="96" name="图片 95">
            <a:extLst>
              <a:ext uri="{FF2B5EF4-FFF2-40B4-BE49-F238E27FC236}">
                <a16:creationId xmlns:a16="http://schemas.microsoft.com/office/drawing/2014/main" id="{E96F51F4-5A23-4EC8-90E4-2DB1026BF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401" y="12379135"/>
            <a:ext cx="4775445" cy="3041806"/>
          </a:xfrm>
          <a:prstGeom prst="rect">
            <a:avLst/>
          </a:prstGeom>
        </p:spPr>
      </p:pic>
      <p:cxnSp>
        <p:nvCxnSpPr>
          <p:cNvPr id="106" name="连接符: 曲线 105">
            <a:extLst>
              <a:ext uri="{FF2B5EF4-FFF2-40B4-BE49-F238E27FC236}">
                <a16:creationId xmlns:a16="http://schemas.microsoft.com/office/drawing/2014/main" id="{4DA4DE3C-CE01-4617-BBF2-52716BEA1219}"/>
              </a:ext>
            </a:extLst>
          </p:cNvPr>
          <p:cNvCxnSpPr>
            <a:cxnSpLocks/>
            <a:stCxn id="61" idx="3"/>
            <a:endCxn id="41" idx="0"/>
          </p:cNvCxnSpPr>
          <p:nvPr/>
        </p:nvCxnSpPr>
        <p:spPr>
          <a:xfrm>
            <a:off x="979339" y="199112"/>
            <a:ext cx="496646" cy="2247630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00F5450D-3A71-4CE3-B871-E38D956E1510}"/>
              </a:ext>
            </a:extLst>
          </p:cNvPr>
          <p:cNvGrpSpPr/>
          <p:nvPr/>
        </p:nvGrpSpPr>
        <p:grpSpPr>
          <a:xfrm>
            <a:off x="9250797" y="-5469518"/>
            <a:ext cx="914400" cy="914400"/>
            <a:chOff x="-3951663" y="4676548"/>
            <a:chExt cx="914400" cy="914400"/>
          </a:xfrm>
        </p:grpSpPr>
        <p:pic>
          <p:nvPicPr>
            <p:cNvPr id="11" name="图形 10" descr="单级齿轮 纯色填充">
              <a:extLst>
                <a:ext uri="{FF2B5EF4-FFF2-40B4-BE49-F238E27FC236}">
                  <a16:creationId xmlns:a16="http://schemas.microsoft.com/office/drawing/2014/main" id="{E75FBE2C-3555-415E-9255-C5C2E95EA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3951663" y="4676548"/>
              <a:ext cx="914400" cy="914400"/>
            </a:xfrm>
            <a:prstGeom prst="rect">
              <a:avLst/>
            </a:prstGeom>
          </p:spPr>
        </p:pic>
        <p:pic>
          <p:nvPicPr>
            <p:cNvPr id="129" name="图形 128">
              <a:extLst>
                <a:ext uri="{FF2B5EF4-FFF2-40B4-BE49-F238E27FC236}">
                  <a16:creationId xmlns:a16="http://schemas.microsoft.com/office/drawing/2014/main" id="{96E0DBBE-BA0E-45B9-9562-58D5892C7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3604526" y="5024586"/>
              <a:ext cx="221188" cy="221188"/>
            </a:xfrm>
            <a:prstGeom prst="rect">
              <a:avLst/>
            </a:prstGeom>
          </p:spPr>
        </p:pic>
      </p:grpSp>
      <p:pic>
        <p:nvPicPr>
          <p:cNvPr id="133" name="图形 132" descr="单级齿轮 纯色填充">
            <a:extLst>
              <a:ext uri="{FF2B5EF4-FFF2-40B4-BE49-F238E27FC236}">
                <a16:creationId xmlns:a16="http://schemas.microsoft.com/office/drawing/2014/main" id="{A12B5EB3-007E-487B-ABEA-604CCB3627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5403" y="-5033570"/>
            <a:ext cx="914400" cy="914400"/>
          </a:xfrm>
          <a:prstGeom prst="rect">
            <a:avLst/>
          </a:prstGeom>
        </p:spPr>
      </p:pic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C469D34A-B1D5-4FBD-AC8A-17B0313EC786}"/>
              </a:ext>
            </a:extLst>
          </p:cNvPr>
          <p:cNvGrpSpPr/>
          <p:nvPr/>
        </p:nvGrpSpPr>
        <p:grpSpPr>
          <a:xfrm>
            <a:off x="31633291" y="-19372876"/>
            <a:ext cx="5128796" cy="5128796"/>
            <a:chOff x="9101914" y="-4889863"/>
            <a:chExt cx="5128796" cy="5128796"/>
          </a:xfrm>
        </p:grpSpPr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65498E8D-ED76-4622-A643-EB987689E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01914" y="-4889863"/>
              <a:ext cx="5128796" cy="5128796"/>
            </a:xfrm>
            <a:prstGeom prst="rect">
              <a:avLst/>
            </a:prstGeom>
          </p:spPr>
        </p:pic>
        <p:pic>
          <p:nvPicPr>
            <p:cNvPr id="134" name="图形 133">
              <a:extLst>
                <a:ext uri="{FF2B5EF4-FFF2-40B4-BE49-F238E27FC236}">
                  <a16:creationId xmlns:a16="http://schemas.microsoft.com/office/drawing/2014/main" id="{888FEC02-47E0-40E6-B816-689114A7A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95625" y="-3296152"/>
              <a:ext cx="1941374" cy="194137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74C3C2E2-CB18-4740-A4A2-0561C7367E15}"/>
              </a:ext>
            </a:extLst>
          </p:cNvPr>
          <p:cNvGrpSpPr/>
          <p:nvPr/>
        </p:nvGrpSpPr>
        <p:grpSpPr>
          <a:xfrm>
            <a:off x="-4319263" y="10239358"/>
            <a:ext cx="1068380" cy="1296941"/>
            <a:chOff x="-5028880" y="4278595"/>
            <a:chExt cx="1068380" cy="1296941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5BF1E66-C592-4532-94FD-02482CCB1968}"/>
                </a:ext>
              </a:extLst>
            </p:cNvPr>
            <p:cNvSpPr txBox="1"/>
            <p:nvPr/>
          </p:nvSpPr>
          <p:spPr>
            <a:xfrm>
              <a:off x="-5028880" y="4278595"/>
              <a:ext cx="10683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Rust</a:t>
              </a:r>
            </a:p>
            <a:p>
              <a:pPr algn="ctr"/>
              <a:r>
                <a:rPr lang="en-US" altLang="zh-CN" sz="18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bindgen</a:t>
              </a:r>
              <a:endPara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B0EBAF06-B0A9-4647-9555-865F7F1783A8}"/>
                </a:ext>
              </a:extLst>
            </p:cNvPr>
            <p:cNvGrpSpPr/>
            <p:nvPr/>
          </p:nvGrpSpPr>
          <p:grpSpPr>
            <a:xfrm>
              <a:off x="-4839366" y="4926145"/>
              <a:ext cx="620163" cy="649391"/>
              <a:chOff x="9101914" y="-4889863"/>
              <a:chExt cx="5128796" cy="5128796"/>
            </a:xfrm>
          </p:grpSpPr>
          <p:pic>
            <p:nvPicPr>
              <p:cNvPr id="139" name="图片 138">
                <a:extLst>
                  <a:ext uri="{FF2B5EF4-FFF2-40B4-BE49-F238E27FC236}">
                    <a16:creationId xmlns:a16="http://schemas.microsoft.com/office/drawing/2014/main" id="{937C0F3A-E862-4338-A10B-D36848D16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01914" y="-4889863"/>
                <a:ext cx="5128796" cy="5128796"/>
              </a:xfrm>
              <a:prstGeom prst="rect">
                <a:avLst/>
              </a:prstGeom>
            </p:spPr>
          </p:pic>
          <p:pic>
            <p:nvPicPr>
              <p:cNvPr id="140" name="图形 139">
                <a:extLst>
                  <a:ext uri="{FF2B5EF4-FFF2-40B4-BE49-F238E27FC236}">
                    <a16:creationId xmlns:a16="http://schemas.microsoft.com/office/drawing/2014/main" id="{E61C2FC5-1AC8-460F-B152-8500EEDC8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695624" y="-3296155"/>
                <a:ext cx="1941376" cy="1941372"/>
              </a:xfrm>
              <a:prstGeom prst="rect">
                <a:avLst/>
              </a:prstGeom>
            </p:spPr>
          </p:pic>
        </p:grpSp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3002EA07-F3C7-4517-94BC-1E3337CF3069}"/>
              </a:ext>
            </a:extLst>
          </p:cNvPr>
          <p:cNvGrpSpPr/>
          <p:nvPr/>
        </p:nvGrpSpPr>
        <p:grpSpPr>
          <a:xfrm>
            <a:off x="3763768" y="-1109540"/>
            <a:ext cx="2170584" cy="1296634"/>
            <a:chOff x="3176790" y="-1057701"/>
            <a:chExt cx="2170584" cy="1296634"/>
          </a:xfrm>
        </p:grpSpPr>
        <p:sp>
          <p:nvSpPr>
            <p:cNvPr id="157" name="动作按钮: 文档 156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38CA5B0B-9E8F-4B88-83E1-267477C19B7E}"/>
                </a:ext>
              </a:extLst>
            </p:cNvPr>
            <p:cNvSpPr/>
            <p:nvPr/>
          </p:nvSpPr>
          <p:spPr>
            <a:xfrm>
              <a:off x="3752985" y="-1057701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3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45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19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91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64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36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10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382" algn="l" defTabSz="91434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58" name="文本框 145">
              <a:extLst>
                <a:ext uri="{FF2B5EF4-FFF2-40B4-BE49-F238E27FC236}">
                  <a16:creationId xmlns:a16="http://schemas.microsoft.com/office/drawing/2014/main" id="{3F1FF7BF-6BD2-429D-8EC8-58ADB7A87218}"/>
                </a:ext>
              </a:extLst>
            </p:cNvPr>
            <p:cNvSpPr txBox="1"/>
            <p:nvPr/>
          </p:nvSpPr>
          <p:spPr>
            <a:xfrm>
              <a:off x="3176790" y="-130399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3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45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19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91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64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36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10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82" algn="l" defTabSz="91434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rgbClr val="3B3B3B"/>
                  </a:solidFill>
                  <a:latin typeface="Consolas" panose="020B0609020204030204" pitchFamily="49" charset="0"/>
                </a:rPr>
                <a:t>k</a:t>
              </a:r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ernel crate</a:t>
              </a:r>
            </a:p>
          </p:txBody>
        </p:sp>
      </p:grpSp>
      <p:cxnSp>
        <p:nvCxnSpPr>
          <p:cNvPr id="179" name="连接符: 曲线 178">
            <a:extLst>
              <a:ext uri="{FF2B5EF4-FFF2-40B4-BE49-F238E27FC236}">
                <a16:creationId xmlns:a16="http://schemas.microsoft.com/office/drawing/2014/main" id="{0DD74B60-4ED3-45B5-A24A-F1F8740C9E23}"/>
              </a:ext>
            </a:extLst>
          </p:cNvPr>
          <p:cNvCxnSpPr>
            <a:cxnSpLocks/>
            <a:stCxn id="41" idx="3"/>
            <a:endCxn id="5" idx="1"/>
          </p:cNvCxnSpPr>
          <p:nvPr/>
        </p:nvCxnSpPr>
        <p:spPr>
          <a:xfrm flipV="1">
            <a:off x="2004823" y="2970500"/>
            <a:ext cx="289775" cy="508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连接符: 曲线 199">
            <a:extLst>
              <a:ext uri="{FF2B5EF4-FFF2-40B4-BE49-F238E27FC236}">
                <a16:creationId xmlns:a16="http://schemas.microsoft.com/office/drawing/2014/main" id="{D56FDD92-4DF8-44EF-BB37-6861DB808239}"/>
              </a:ext>
            </a:extLst>
          </p:cNvPr>
          <p:cNvCxnSpPr>
            <a:cxnSpLocks/>
          </p:cNvCxnSpPr>
          <p:nvPr/>
        </p:nvCxnSpPr>
        <p:spPr>
          <a:xfrm flipV="1">
            <a:off x="7474118" y="2975580"/>
            <a:ext cx="337300" cy="1270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连接符: 曲线 205">
            <a:extLst>
              <a:ext uri="{FF2B5EF4-FFF2-40B4-BE49-F238E27FC236}">
                <a16:creationId xmlns:a16="http://schemas.microsoft.com/office/drawing/2014/main" id="{747E0097-1303-475B-8B62-73B977B9D66D}"/>
              </a:ext>
            </a:extLst>
          </p:cNvPr>
          <p:cNvCxnSpPr>
            <a:cxnSpLocks/>
            <a:endCxn id="205" idx="1"/>
          </p:cNvCxnSpPr>
          <p:nvPr/>
        </p:nvCxnSpPr>
        <p:spPr>
          <a:xfrm flipV="1">
            <a:off x="8869094" y="2970500"/>
            <a:ext cx="285237" cy="508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动作按钮: 文档 21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F3AEA2B-78D4-424A-8933-6DF2B1BDD2BA}"/>
              </a:ext>
            </a:extLst>
          </p:cNvPr>
          <p:cNvSpPr/>
          <p:nvPr/>
        </p:nvSpPr>
        <p:spPr>
          <a:xfrm>
            <a:off x="11239616" y="-1071051"/>
            <a:ext cx="696562" cy="733579"/>
          </a:xfrm>
          <a:prstGeom prst="actionButton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3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45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19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91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64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36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10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382" algn="l" defTabSz="91434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R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14" name="文本框 145">
            <a:extLst>
              <a:ext uri="{FF2B5EF4-FFF2-40B4-BE49-F238E27FC236}">
                <a16:creationId xmlns:a16="http://schemas.microsoft.com/office/drawing/2014/main" id="{6452FB1B-85ED-4945-8B9C-AA02C20B132F}"/>
              </a:ext>
            </a:extLst>
          </p:cNvPr>
          <p:cNvSpPr txBox="1"/>
          <p:nvPr/>
        </p:nvSpPr>
        <p:spPr>
          <a:xfrm>
            <a:off x="10658799" y="-187524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3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5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9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1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64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36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82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drivers crate</a:t>
            </a: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ECF63A83-2003-4D14-9023-9CA33D4210F3}"/>
              </a:ext>
            </a:extLst>
          </p:cNvPr>
          <p:cNvSpPr txBox="1"/>
          <p:nvPr/>
        </p:nvSpPr>
        <p:spPr>
          <a:xfrm>
            <a:off x="9439568" y="725644"/>
            <a:ext cx="5909277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onsolas" panose="020B0609020204030204" pitchFamily="49" charset="0"/>
              </a:rPr>
              <a:t>// samples/rust/rust_chrdev.rs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module!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type: </a:t>
            </a:r>
            <a:r>
              <a:rPr lang="en-US" altLang="zh-CN" sz="1400" dirty="0" err="1"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name: "</a:t>
            </a:r>
            <a:r>
              <a:rPr lang="en-US" altLang="zh-CN" sz="1400" dirty="0" err="1">
                <a:latin typeface="Consolas" panose="020B0609020204030204" pitchFamily="49" charset="0"/>
              </a:rPr>
              <a:t>rust_chrdev</a:t>
            </a:r>
            <a:r>
              <a:rPr lang="en-US" altLang="zh-CN" sz="14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author: "Rust for Linux Contributors",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struct </a:t>
            </a:r>
            <a:r>
              <a:rPr lang="en-US" altLang="zh-CN" sz="1400" dirty="0" err="1">
                <a:latin typeface="Consolas" panose="020B0609020204030204" pitchFamily="49" charset="0"/>
              </a:rPr>
              <a:t>RustFile</a:t>
            </a:r>
            <a:r>
              <a:rPr lang="en-US" altLang="zh-CN" sz="1400" dirty="0">
                <a:latin typeface="Consolas" panose="020B0609020204030204" pitchFamily="49" charset="0"/>
              </a:rPr>
              <a:t>;</a:t>
            </a:r>
          </a:p>
          <a:p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struct </a:t>
            </a:r>
            <a:r>
              <a:rPr lang="en-US" altLang="zh-CN" sz="1400" dirty="0" err="1"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_dev: Pin&lt;Box&lt;</a:t>
            </a:r>
            <a:r>
              <a:rPr lang="en-US" altLang="zh-CN" sz="1400" dirty="0" err="1">
                <a:latin typeface="Consolas" panose="020B0609020204030204" pitchFamily="49" charset="0"/>
              </a:rPr>
              <a:t>chrdev</a:t>
            </a:r>
            <a:r>
              <a:rPr lang="en-US" altLang="zh-CN" sz="1400" dirty="0">
                <a:latin typeface="Consolas" panose="020B0609020204030204" pitchFamily="49" charset="0"/>
              </a:rPr>
              <a:t>::Registration&lt;2&gt;&gt;&gt;,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 err="1">
                <a:latin typeface="Consolas" panose="020B0609020204030204" pitchFamily="49" charset="0"/>
              </a:rPr>
              <a:t>impl</a:t>
            </a:r>
            <a:r>
              <a:rPr lang="en-US" altLang="zh-CN" sz="1400" dirty="0">
                <a:latin typeface="Consolas" panose="020B0609020204030204" pitchFamily="49" charset="0"/>
              </a:rPr>
              <a:t> kernel::Module for </a:t>
            </a:r>
            <a:r>
              <a:rPr lang="en-US" altLang="zh-CN" sz="1400" dirty="0" err="1"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</a:t>
            </a:r>
            <a:r>
              <a:rPr lang="en-US" altLang="zh-CN" sz="1400" dirty="0" err="1">
                <a:latin typeface="Consolas" panose="020B0609020204030204" pitchFamily="49" charset="0"/>
              </a:rPr>
              <a:t>fn</a:t>
            </a: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</a:rPr>
              <a:t>init</a:t>
            </a:r>
            <a:r>
              <a:rPr lang="en-US" altLang="zh-CN" sz="1400" dirty="0">
                <a:latin typeface="Consolas" panose="020B0609020204030204" pitchFamily="49" charset="0"/>
              </a:rPr>
              <a:t>(……) -&gt; Result&lt;Self&gt; {</a:t>
            </a:r>
            <a:br>
              <a:rPr lang="en-US" altLang="zh-CN" sz="1400" dirty="0">
                <a:latin typeface="Consolas" panose="020B0609020204030204" pitchFamily="49" charset="0"/>
              </a:rPr>
            </a:br>
            <a:r>
              <a:rPr lang="en-US" altLang="zh-CN" sz="1400" dirty="0">
                <a:latin typeface="Consolas" panose="020B0609020204030204" pitchFamily="49" charset="0"/>
              </a:rPr>
              <a:t>        let mut </a:t>
            </a:r>
            <a:r>
              <a:rPr lang="en-US" altLang="zh-CN" sz="1400" dirty="0" err="1">
                <a:latin typeface="Consolas" panose="020B0609020204030204" pitchFamily="49" charset="0"/>
              </a:rPr>
              <a:t>chr</a:t>
            </a:r>
            <a:r>
              <a:rPr lang="en-US" altLang="zh-CN" sz="1400" dirty="0"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latin typeface="Consolas" panose="020B0609020204030204" pitchFamily="49" charset="0"/>
              </a:rPr>
              <a:t>chrdev</a:t>
            </a:r>
            <a:r>
              <a:rPr lang="en-US" altLang="zh-CN" sz="1400" dirty="0">
                <a:latin typeface="Consolas" panose="020B0609020204030204" pitchFamily="49" charset="0"/>
              </a:rPr>
              <a:t>::Registration::</a:t>
            </a:r>
            <a:r>
              <a:rPr lang="en-US" altLang="zh-CN" sz="1400" dirty="0" err="1">
                <a:latin typeface="Consolas" panose="020B0609020204030204" pitchFamily="49" charset="0"/>
              </a:rPr>
              <a:t>new_pinned</a:t>
            </a:r>
            <a:r>
              <a:rPr lang="en-US" altLang="zh-CN" sz="1400" dirty="0">
                <a:latin typeface="Consolas" panose="020B0609020204030204" pitchFamily="49" charset="0"/>
              </a:rPr>
              <a:t>(……)?;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    </a:t>
            </a:r>
            <a:r>
              <a:rPr lang="en-US" altLang="zh-CN" sz="1400" dirty="0" err="1">
                <a:latin typeface="Consolas" panose="020B0609020204030204" pitchFamily="49" charset="0"/>
              </a:rPr>
              <a:t>chr.as_mut</a:t>
            </a:r>
            <a:r>
              <a:rPr lang="en-US" altLang="zh-CN" sz="1400" dirty="0">
                <a:latin typeface="Consolas" panose="020B0609020204030204" pitchFamily="49" charset="0"/>
              </a:rPr>
              <a:t>().register::&lt;</a:t>
            </a:r>
            <a:r>
              <a:rPr lang="en-US" altLang="zh-CN" sz="1400" dirty="0" err="1">
                <a:latin typeface="Consolas" panose="020B0609020204030204" pitchFamily="49" charset="0"/>
              </a:rPr>
              <a:t>RustFile</a:t>
            </a:r>
            <a:r>
              <a:rPr lang="en-US" altLang="zh-CN" sz="1400" dirty="0">
                <a:latin typeface="Consolas" panose="020B0609020204030204" pitchFamily="49" charset="0"/>
              </a:rPr>
              <a:t>&gt;()?;</a:t>
            </a:r>
          </a:p>
          <a:p>
            <a:br>
              <a:rPr lang="en-US" altLang="zh-CN" sz="1400" dirty="0">
                <a:latin typeface="Consolas" panose="020B0609020204030204" pitchFamily="49" charset="0"/>
              </a:rPr>
            </a:br>
            <a:r>
              <a:rPr lang="en-US" altLang="zh-CN" sz="1400" dirty="0">
                <a:latin typeface="Consolas" panose="020B0609020204030204" pitchFamily="49" charset="0"/>
              </a:rPr>
              <a:t>        Ok(</a:t>
            </a:r>
            <a:r>
              <a:rPr lang="en-US" altLang="zh-CN" sz="1400" dirty="0" err="1"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latin typeface="Consolas" panose="020B0609020204030204" pitchFamily="49" charset="0"/>
              </a:rPr>
              <a:t> { _dev: </a:t>
            </a:r>
            <a:r>
              <a:rPr lang="en-US" altLang="zh-CN" sz="1400" dirty="0" err="1">
                <a:latin typeface="Consolas" panose="020B0609020204030204" pitchFamily="49" charset="0"/>
              </a:rPr>
              <a:t>chr</a:t>
            </a:r>
            <a:r>
              <a:rPr lang="en-US" altLang="zh-CN" sz="1400" dirty="0">
                <a:latin typeface="Consolas" panose="020B0609020204030204" pitchFamily="49" charset="0"/>
              </a:rPr>
              <a:t> })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 err="1">
                <a:latin typeface="Consolas" panose="020B0609020204030204" pitchFamily="49" charset="0"/>
              </a:rPr>
              <a:t>impl</a:t>
            </a:r>
            <a:r>
              <a:rPr lang="en-US" altLang="zh-CN" sz="1400" dirty="0">
                <a:latin typeface="Consolas" panose="020B0609020204030204" pitchFamily="49" charset="0"/>
              </a:rPr>
              <a:t> Drop for </a:t>
            </a:r>
            <a:r>
              <a:rPr lang="en-US" altLang="zh-CN" sz="1400" dirty="0" err="1">
                <a:latin typeface="Consolas" panose="020B0609020204030204" pitchFamily="49" charset="0"/>
              </a:rPr>
              <a:t>RustChrdev</a:t>
            </a:r>
            <a:r>
              <a:rPr lang="en-US" altLang="zh-CN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    </a:t>
            </a:r>
            <a:r>
              <a:rPr lang="en-US" altLang="zh-CN" sz="1400" dirty="0" err="1">
                <a:latin typeface="Consolas" panose="020B0609020204030204" pitchFamily="49" charset="0"/>
              </a:rPr>
              <a:t>fn</a:t>
            </a:r>
            <a:r>
              <a:rPr lang="en-US" altLang="zh-CN" sz="1400" dirty="0">
                <a:latin typeface="Consolas" panose="020B0609020204030204" pitchFamily="49" charset="0"/>
              </a:rPr>
              <a:t> drop(&amp;mut self) {……}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CE92A3F4-6740-4FE3-A3C5-031A0A47CF3F}"/>
              </a:ext>
            </a:extLst>
          </p:cNvPr>
          <p:cNvGrpSpPr/>
          <p:nvPr/>
        </p:nvGrpSpPr>
        <p:grpSpPr>
          <a:xfrm>
            <a:off x="4362799" y="10060170"/>
            <a:ext cx="10912646" cy="1206048"/>
            <a:chOff x="-1636041" y="11860555"/>
            <a:chExt cx="10912646" cy="1206048"/>
          </a:xfrm>
        </p:grpSpPr>
        <p:sp>
          <p:nvSpPr>
            <p:cNvPr id="220" name="动作按钮: 文档 219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A7E95A39-9268-4E22-B84F-3964B4C18586}"/>
                </a:ext>
              </a:extLst>
            </p:cNvPr>
            <p:cNvSpPr/>
            <p:nvPr/>
          </p:nvSpPr>
          <p:spPr>
            <a:xfrm>
              <a:off x="2664341" y="11954635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21" name="文本框 220">
              <a:extLst>
                <a:ext uri="{FF2B5EF4-FFF2-40B4-BE49-F238E27FC236}">
                  <a16:creationId xmlns:a16="http://schemas.microsoft.com/office/drawing/2014/main" id="{4406F3A4-EF3A-46BB-991D-5FB06A0C3935}"/>
                </a:ext>
              </a:extLst>
            </p:cNvPr>
            <p:cNvSpPr txBox="1"/>
            <p:nvPr/>
          </p:nvSpPr>
          <p:spPr>
            <a:xfrm>
              <a:off x="-1636041" y="11860555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Bindings crate</a:t>
              </a:r>
            </a:p>
          </p:txBody>
        </p:sp>
        <p:sp>
          <p:nvSpPr>
            <p:cNvPr id="222" name="文本框 221">
              <a:extLst>
                <a:ext uri="{FF2B5EF4-FFF2-40B4-BE49-F238E27FC236}">
                  <a16:creationId xmlns:a16="http://schemas.microsoft.com/office/drawing/2014/main" id="{FEC969A7-5FAE-41DC-AD57-E08F68DB82A8}"/>
                </a:ext>
              </a:extLst>
            </p:cNvPr>
            <p:cNvSpPr txBox="1"/>
            <p:nvPr/>
          </p:nvSpPr>
          <p:spPr>
            <a:xfrm>
              <a:off x="3787716" y="11897052"/>
              <a:ext cx="548888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Consolas" panose="020B0609020204030204" pitchFamily="49" charset="0"/>
                </a:rPr>
                <a:t>#[repr(C)]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#[derive(Copy, Clone)]</a:t>
              </a:r>
            </a:p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pub 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	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233" name="文本框 232">
            <a:extLst>
              <a:ext uri="{FF2B5EF4-FFF2-40B4-BE49-F238E27FC236}">
                <a16:creationId xmlns:a16="http://schemas.microsoft.com/office/drawing/2014/main" id="{6395D3F1-E0FA-4FF8-BD56-246B4C628568}"/>
              </a:ext>
            </a:extLst>
          </p:cNvPr>
          <p:cNvSpPr txBox="1"/>
          <p:nvPr/>
        </p:nvSpPr>
        <p:spPr>
          <a:xfrm>
            <a:off x="7678026" y="5610089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3B3B3B"/>
                </a:solidFill>
                <a:latin typeface="Consolas" panose="020B0609020204030204" pitchFamily="49" charset="0"/>
              </a:rPr>
              <a:t>Only Safe</a:t>
            </a: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3DFA2D55-E0E4-4F28-9A6E-7E012AD714F3}"/>
              </a:ext>
            </a:extLst>
          </p:cNvPr>
          <p:cNvSpPr txBox="1"/>
          <p:nvPr/>
        </p:nvSpPr>
        <p:spPr>
          <a:xfrm>
            <a:off x="1120957" y="5561962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Consolas" panose="020B0609020204030204" pitchFamily="49" charset="0"/>
              </a:rPr>
              <a:t>U</a:t>
            </a:r>
            <a:r>
              <a:rPr lang="en-US" altLang="zh-CN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nsafe</a:t>
            </a:r>
          </a:p>
        </p:txBody>
      </p:sp>
      <p:pic>
        <p:nvPicPr>
          <p:cNvPr id="236" name="图片 235">
            <a:extLst>
              <a:ext uri="{FF2B5EF4-FFF2-40B4-BE49-F238E27FC236}">
                <a16:creationId xmlns:a16="http://schemas.microsoft.com/office/drawing/2014/main" id="{CC10C0C4-3ADC-4012-81FD-745BF75F28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276" y="2457599"/>
            <a:ext cx="744910" cy="886962"/>
          </a:xfrm>
          <a:prstGeom prst="rect">
            <a:avLst/>
          </a:prstGeom>
        </p:spPr>
      </p:pic>
      <p:sp>
        <p:nvSpPr>
          <p:cNvPr id="239" name="箭头: 右 238">
            <a:extLst>
              <a:ext uri="{FF2B5EF4-FFF2-40B4-BE49-F238E27FC236}">
                <a16:creationId xmlns:a16="http://schemas.microsoft.com/office/drawing/2014/main" id="{4AE6C505-D762-458D-B541-0B09A81B3193}"/>
              </a:ext>
            </a:extLst>
          </p:cNvPr>
          <p:cNvSpPr/>
          <p:nvPr/>
        </p:nvSpPr>
        <p:spPr>
          <a:xfrm>
            <a:off x="-6781590" y="-697685"/>
            <a:ext cx="854595" cy="418795"/>
          </a:xfrm>
          <a:prstGeom prst="rightArrow">
            <a:avLst>
              <a:gd name="adj1" fmla="val 40807"/>
              <a:gd name="adj2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箭头: 右 240">
            <a:extLst>
              <a:ext uri="{FF2B5EF4-FFF2-40B4-BE49-F238E27FC236}">
                <a16:creationId xmlns:a16="http://schemas.microsoft.com/office/drawing/2014/main" id="{F489BAD1-0AF0-49DA-A50D-3D039939C898}"/>
              </a:ext>
            </a:extLst>
          </p:cNvPr>
          <p:cNvSpPr/>
          <p:nvPr/>
        </p:nvSpPr>
        <p:spPr>
          <a:xfrm>
            <a:off x="-6766571" y="724599"/>
            <a:ext cx="854595" cy="418795"/>
          </a:xfrm>
          <a:prstGeom prst="rightArrow">
            <a:avLst>
              <a:gd name="adj1" fmla="val 40807"/>
              <a:gd name="adj2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文本框 241">
            <a:extLst>
              <a:ext uri="{FF2B5EF4-FFF2-40B4-BE49-F238E27FC236}">
                <a16:creationId xmlns:a16="http://schemas.microsoft.com/office/drawing/2014/main" id="{628F13E1-DD8D-437C-9AA4-9F207B3F57CF}"/>
              </a:ext>
            </a:extLst>
          </p:cNvPr>
          <p:cNvSpPr txBox="1"/>
          <p:nvPr/>
        </p:nvSpPr>
        <p:spPr>
          <a:xfrm>
            <a:off x="-7757328" y="-736622"/>
            <a:ext cx="953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RFL </a:t>
            </a:r>
          </a:p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modify</a:t>
            </a:r>
          </a:p>
        </p:txBody>
      </p:sp>
      <p:sp>
        <p:nvSpPr>
          <p:cNvPr id="243" name="文本框 220">
            <a:extLst>
              <a:ext uri="{FF2B5EF4-FFF2-40B4-BE49-F238E27FC236}">
                <a16:creationId xmlns:a16="http://schemas.microsoft.com/office/drawing/2014/main" id="{4406F3A4-EF3A-46BB-991D-5FB06A0C3935}"/>
              </a:ext>
            </a:extLst>
          </p:cNvPr>
          <p:cNvSpPr txBox="1"/>
          <p:nvPr/>
        </p:nvSpPr>
        <p:spPr>
          <a:xfrm>
            <a:off x="-8110325" y="693001"/>
            <a:ext cx="1425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3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5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9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1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64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36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0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82" algn="l" defTabSz="91434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Use</a:t>
            </a:r>
          </a:p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Directly</a:t>
            </a:r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1BE24C42-7D40-41A3-9B59-D339EB6841E1}"/>
              </a:ext>
            </a:extLst>
          </p:cNvPr>
          <p:cNvSpPr/>
          <p:nvPr/>
        </p:nvSpPr>
        <p:spPr>
          <a:xfrm>
            <a:off x="-5686620" y="-1165595"/>
            <a:ext cx="6481371" cy="13869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B655F124-6F8B-4A4D-BE9B-3FD829DBA0D7}"/>
              </a:ext>
            </a:extLst>
          </p:cNvPr>
          <p:cNvGrpSpPr/>
          <p:nvPr/>
        </p:nvGrpSpPr>
        <p:grpSpPr>
          <a:xfrm>
            <a:off x="-5723806" y="-1148745"/>
            <a:ext cx="7049779" cy="1387678"/>
            <a:chOff x="-5723806" y="-1148745"/>
            <a:chExt cx="7049779" cy="1387678"/>
          </a:xfrm>
        </p:grpSpPr>
        <p:sp>
          <p:nvSpPr>
            <p:cNvPr id="92" name="动作按钮: 文档 91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73CFC02F-7138-4EAA-802E-BD476D7E9F5E}"/>
                </a:ext>
              </a:extLst>
            </p:cNvPr>
            <p:cNvSpPr/>
            <p:nvPr/>
          </p:nvSpPr>
          <p:spPr>
            <a:xfrm>
              <a:off x="-5286291" y="-1114788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CC87B43B-5546-490C-8A0D-5644FD49DB00}"/>
                </a:ext>
              </a:extLst>
            </p:cNvPr>
            <p:cNvSpPr txBox="1"/>
            <p:nvPr/>
          </p:nvSpPr>
          <p:spPr>
            <a:xfrm>
              <a:off x="-5723806" y="-284283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alloc</a:t>
              </a:r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crate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B71A937C-7DE7-41BF-A6B4-FD2BBC70E400}"/>
                </a:ext>
              </a:extLst>
            </p:cNvPr>
            <p:cNvSpPr txBox="1"/>
            <p:nvPr/>
          </p:nvSpPr>
          <p:spPr>
            <a:xfrm>
              <a:off x="-4162916" y="-715174"/>
              <a:ext cx="548888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pub struct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Vec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&lt;T, A: Allocator = Global&gt; {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buf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RawVec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&lt;T, A&gt;,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len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usize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305DDD3F-8FE3-4831-A5FD-D56209CBA2EA}"/>
                </a:ext>
              </a:extLst>
            </p:cNvPr>
            <p:cNvSpPr txBox="1"/>
            <p:nvPr/>
          </p:nvSpPr>
          <p:spPr>
            <a:xfrm>
              <a:off x="-4172728" y="-1148745"/>
              <a:ext cx="490431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pub struct Box&lt;T: ?Sized, A: Allocator = Global,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&gt;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(Unique&lt;T&gt;, A);</a:t>
              </a:r>
            </a:p>
          </p:txBody>
        </p:sp>
      </p:grpSp>
      <p:sp>
        <p:nvSpPr>
          <p:cNvPr id="245" name="矩形 244">
            <a:extLst>
              <a:ext uri="{FF2B5EF4-FFF2-40B4-BE49-F238E27FC236}">
                <a16:creationId xmlns:a16="http://schemas.microsoft.com/office/drawing/2014/main" id="{C2078A48-4F66-42D2-A833-F9CC776991A9}"/>
              </a:ext>
            </a:extLst>
          </p:cNvPr>
          <p:cNvSpPr/>
          <p:nvPr/>
        </p:nvSpPr>
        <p:spPr>
          <a:xfrm>
            <a:off x="-5686621" y="295283"/>
            <a:ext cx="6481371" cy="12574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0DFDE060-8F40-42F0-8589-7C09AA0F18D7}"/>
              </a:ext>
            </a:extLst>
          </p:cNvPr>
          <p:cNvGrpSpPr/>
          <p:nvPr/>
        </p:nvGrpSpPr>
        <p:grpSpPr>
          <a:xfrm>
            <a:off x="-5737220" y="423960"/>
            <a:ext cx="5285573" cy="1181052"/>
            <a:chOff x="-5737220" y="423960"/>
            <a:chExt cx="5285573" cy="1181052"/>
          </a:xfrm>
        </p:grpSpPr>
        <p:sp>
          <p:nvSpPr>
            <p:cNvPr id="76" name="动作按钮: 文档 75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B78FF94E-B6FE-412B-97FD-E2AB37AF6487}"/>
                </a:ext>
              </a:extLst>
            </p:cNvPr>
            <p:cNvSpPr/>
            <p:nvPr/>
          </p:nvSpPr>
          <p:spPr>
            <a:xfrm>
              <a:off x="-5257475" y="423960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D31266B-1EDE-4859-BE29-D0E77FD3D681}"/>
                </a:ext>
              </a:extLst>
            </p:cNvPr>
            <p:cNvSpPr txBox="1"/>
            <p:nvPr/>
          </p:nvSpPr>
          <p:spPr>
            <a:xfrm>
              <a:off x="-5737220" y="1235680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3B3B3B"/>
                  </a:solidFill>
                  <a:latin typeface="Consolas" panose="020B0609020204030204" pitchFamily="49" charset="0"/>
                </a:rPr>
                <a:t>c</a:t>
              </a:r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ore crate</a:t>
              </a: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5B29163D-4344-414B-80FF-6A33375AA5AC}"/>
                </a:ext>
              </a:extLst>
            </p:cNvPr>
            <p:cNvSpPr txBox="1"/>
            <p:nvPr/>
          </p:nvSpPr>
          <p:spPr>
            <a:xfrm>
              <a:off x="-4134617" y="508961"/>
              <a:ext cx="34710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pub struct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PhantomData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&lt;T: ?Sized&gt;;</a:t>
              </a: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478BC037-73F4-458A-A9D3-6B8C0CE16A3E}"/>
                </a:ext>
              </a:extLst>
            </p:cNvPr>
            <p:cNvSpPr txBox="1"/>
            <p:nvPr/>
          </p:nvSpPr>
          <p:spPr>
            <a:xfrm>
              <a:off x="-4144429" y="802063"/>
              <a:ext cx="369278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pub struct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UnsafeCell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&lt;T: ?Sized&gt; {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    value: T,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7F28ED73-3B09-48DD-B016-9CF1631AFE5D}"/>
              </a:ext>
            </a:extLst>
          </p:cNvPr>
          <p:cNvGrpSpPr/>
          <p:nvPr/>
        </p:nvGrpSpPr>
        <p:grpSpPr>
          <a:xfrm>
            <a:off x="-3636094" y="3886322"/>
            <a:ext cx="7112127" cy="1401538"/>
            <a:chOff x="-3852884" y="3346928"/>
            <a:chExt cx="7112127" cy="1401538"/>
          </a:xfrm>
        </p:grpSpPr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E805B775-C41C-4848-8B3E-6ABD6C7FF7ED}"/>
                </a:ext>
              </a:extLst>
            </p:cNvPr>
            <p:cNvSpPr/>
            <p:nvPr/>
          </p:nvSpPr>
          <p:spPr>
            <a:xfrm>
              <a:off x="-3852884" y="3346928"/>
              <a:ext cx="4406951" cy="13660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55DB93D1-D85A-4364-A5AB-CE5FD348005F}"/>
                </a:ext>
              </a:extLst>
            </p:cNvPr>
            <p:cNvGrpSpPr/>
            <p:nvPr/>
          </p:nvGrpSpPr>
          <p:grpSpPr>
            <a:xfrm>
              <a:off x="-3772483" y="3370772"/>
              <a:ext cx="7031726" cy="1377694"/>
              <a:chOff x="124239" y="8054696"/>
              <a:chExt cx="7031726" cy="1377694"/>
            </a:xfrm>
          </p:grpSpPr>
          <p:sp>
            <p:nvSpPr>
              <p:cNvPr id="145" name="动作按钮: 文档 144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38CA5B0B-9E8F-4B88-83E1-267477C19B7E}"/>
                  </a:ext>
                </a:extLst>
              </p:cNvPr>
              <p:cNvSpPr/>
              <p:nvPr/>
            </p:nvSpPr>
            <p:spPr>
              <a:xfrm>
                <a:off x="464638" y="8199783"/>
                <a:ext cx="696562" cy="733579"/>
              </a:xfrm>
              <a:prstGeom prst="actionButtonDocumen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3F1FF7BF-6BD2-429D-8EC8-58ADB7A87218}"/>
                  </a:ext>
                </a:extLst>
              </p:cNvPr>
              <p:cNvSpPr txBox="1"/>
              <p:nvPr/>
            </p:nvSpPr>
            <p:spPr>
              <a:xfrm>
                <a:off x="124239" y="9063058"/>
                <a:ext cx="2170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b</a:t>
                </a:r>
                <a:r>
                  <a:rPr lang="en-US" altLang="zh-CN" sz="1800" dirty="0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indings crate</a:t>
                </a:r>
              </a:p>
            </p:txBody>
          </p:sp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184A32DB-A3AD-4537-93E6-4C55C75A57FB}"/>
                  </a:ext>
                </a:extLst>
              </p:cNvPr>
              <p:cNvSpPr txBox="1"/>
              <p:nvPr/>
            </p:nvSpPr>
            <p:spPr>
              <a:xfrm>
                <a:off x="1667076" y="8054696"/>
                <a:ext cx="548888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latin typeface="Consolas" panose="020B0609020204030204" pitchFamily="49" charset="0"/>
                  </a:rPr>
                  <a:t>#[repr(C)]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#[derive(Copy, Clone)]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pub struct </a:t>
                </a:r>
                <a:r>
                  <a:rPr lang="en-US" altLang="zh-CN" sz="1400" dirty="0" err="1">
                    <a:solidFill>
                      <a:schemeClr val="accent5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cdev</a:t>
                </a:r>
                <a:r>
                  <a:rPr lang="en-US" altLang="zh-CN" sz="1400" dirty="0">
                    <a:latin typeface="Consolas" panose="020B0609020204030204" pitchFamily="49" charset="0"/>
                  </a:rPr>
                  <a:t> {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	……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}</a:t>
                </a:r>
              </a:p>
            </p:txBody>
          </p:sp>
        </p:grp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BF392198-00CC-4FC1-BD85-D024B4801FC5}"/>
              </a:ext>
            </a:extLst>
          </p:cNvPr>
          <p:cNvGrpSpPr/>
          <p:nvPr/>
        </p:nvGrpSpPr>
        <p:grpSpPr>
          <a:xfrm>
            <a:off x="-6219361" y="3751781"/>
            <a:ext cx="1068380" cy="1479415"/>
            <a:chOff x="-5710669" y="4892498"/>
            <a:chExt cx="1068380" cy="1479415"/>
          </a:xfrm>
        </p:grpSpPr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6CD55EE6-E86C-45E8-A15A-681F5F16BEA6}"/>
                </a:ext>
              </a:extLst>
            </p:cNvPr>
            <p:cNvSpPr txBox="1"/>
            <p:nvPr/>
          </p:nvSpPr>
          <p:spPr>
            <a:xfrm>
              <a:off x="-5710669" y="4892498"/>
              <a:ext cx="10683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Rust</a:t>
              </a:r>
            </a:p>
            <a:p>
              <a:pPr algn="ctr"/>
              <a:r>
                <a:rPr lang="en-US" altLang="zh-CN" sz="18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bindgen</a:t>
              </a:r>
              <a:endPara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51" name="组合 250">
              <a:extLst>
                <a:ext uri="{FF2B5EF4-FFF2-40B4-BE49-F238E27FC236}">
                  <a16:creationId xmlns:a16="http://schemas.microsoft.com/office/drawing/2014/main" id="{1CB5327C-0D41-4693-ABCC-875ED9AA5901}"/>
                </a:ext>
              </a:extLst>
            </p:cNvPr>
            <p:cNvGrpSpPr/>
            <p:nvPr/>
          </p:nvGrpSpPr>
          <p:grpSpPr>
            <a:xfrm>
              <a:off x="-5512105" y="5685750"/>
              <a:ext cx="720269" cy="686163"/>
              <a:chOff x="3538310" y="1109387"/>
              <a:chExt cx="5956681" cy="5419216"/>
            </a:xfrm>
          </p:grpSpPr>
          <p:pic>
            <p:nvPicPr>
              <p:cNvPr id="252" name="图片 251">
                <a:extLst>
                  <a:ext uri="{FF2B5EF4-FFF2-40B4-BE49-F238E27FC236}">
                    <a16:creationId xmlns:a16="http://schemas.microsoft.com/office/drawing/2014/main" id="{700F75D2-A437-4DCD-8CDB-3DE3B14A88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38310" y="1109387"/>
                <a:ext cx="5128797" cy="5128796"/>
              </a:xfrm>
              <a:prstGeom prst="rect">
                <a:avLst/>
              </a:prstGeom>
            </p:spPr>
          </p:pic>
          <p:pic>
            <p:nvPicPr>
              <p:cNvPr id="253" name="图形 252">
                <a:extLst>
                  <a:ext uri="{FF2B5EF4-FFF2-40B4-BE49-F238E27FC236}">
                    <a16:creationId xmlns:a16="http://schemas.microsoft.com/office/drawing/2014/main" id="{ACBFEBCD-5DD0-49EB-B437-D08D2AC48E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553615" y="4587231"/>
                <a:ext cx="1941376" cy="1941372"/>
              </a:xfrm>
              <a:prstGeom prst="rect">
                <a:avLst/>
              </a:prstGeom>
            </p:spPr>
          </p:pic>
        </p:grpSp>
      </p:grpSp>
      <p:sp>
        <p:nvSpPr>
          <p:cNvPr id="254" name="矩形 253">
            <a:extLst>
              <a:ext uri="{FF2B5EF4-FFF2-40B4-BE49-F238E27FC236}">
                <a16:creationId xmlns:a16="http://schemas.microsoft.com/office/drawing/2014/main" id="{FDECA57E-F077-4E6F-B73D-B71C022A1BB0}"/>
              </a:ext>
            </a:extLst>
          </p:cNvPr>
          <p:cNvSpPr/>
          <p:nvPr/>
        </p:nvSpPr>
        <p:spPr>
          <a:xfrm>
            <a:off x="-8768388" y="5449895"/>
            <a:ext cx="3866636" cy="15009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CFF58D8B-5B0F-4487-9F43-F75F333C4098}"/>
              </a:ext>
            </a:extLst>
          </p:cNvPr>
          <p:cNvGrpSpPr/>
          <p:nvPr/>
        </p:nvGrpSpPr>
        <p:grpSpPr>
          <a:xfrm>
            <a:off x="-8838486" y="5584797"/>
            <a:ext cx="4694057" cy="1249756"/>
            <a:chOff x="1659871" y="3943568"/>
            <a:chExt cx="4694057" cy="1249756"/>
          </a:xfrm>
        </p:grpSpPr>
        <p:sp>
          <p:nvSpPr>
            <p:cNvPr id="216" name="文本框 215">
              <a:extLst>
                <a:ext uri="{FF2B5EF4-FFF2-40B4-BE49-F238E27FC236}">
                  <a16:creationId xmlns:a16="http://schemas.microsoft.com/office/drawing/2014/main" id="{1F6CE926-0CDB-46FB-A19C-3242F7B474CC}"/>
                </a:ext>
              </a:extLst>
            </p:cNvPr>
            <p:cNvSpPr txBox="1"/>
            <p:nvPr/>
          </p:nvSpPr>
          <p:spPr>
            <a:xfrm>
              <a:off x="1659871" y="4823992"/>
              <a:ext cx="33956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include/</a:t>
              </a:r>
              <a:r>
                <a:rPr lang="en-US" altLang="zh-CN" sz="18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linux</a:t>
              </a:r>
              <a:r>
                <a:rPr lang="en-US" altLang="zh-CN" sz="18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8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cdev.h</a:t>
              </a:r>
              <a:endParaRPr lang="en-US" altLang="zh-CN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动作按钮: 文档 216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696E1C73-34D0-4DD6-BF22-CA56F4B6B57E}"/>
                </a:ext>
              </a:extLst>
            </p:cNvPr>
            <p:cNvSpPr/>
            <p:nvPr/>
          </p:nvSpPr>
          <p:spPr>
            <a:xfrm>
              <a:off x="1949985" y="3943568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C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18" name="文本框 217">
              <a:extLst>
                <a:ext uri="{FF2B5EF4-FFF2-40B4-BE49-F238E27FC236}">
                  <a16:creationId xmlns:a16="http://schemas.microsoft.com/office/drawing/2014/main" id="{17235EB9-F22E-4608-8754-97601AB114E2}"/>
                </a:ext>
              </a:extLst>
            </p:cNvPr>
            <p:cNvSpPr txBox="1"/>
            <p:nvPr/>
          </p:nvSpPr>
          <p:spPr>
            <a:xfrm>
              <a:off x="2958266" y="3959397"/>
              <a:ext cx="339566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struct </a:t>
              </a:r>
              <a:r>
                <a:rPr lang="en-US" altLang="zh-CN" sz="1400" dirty="0" err="1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        ……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</a:rPr>
                <a:t>} __</a:t>
              </a:r>
              <a:r>
                <a:rPr lang="en-US" altLang="zh-CN" sz="1400" dirty="0" err="1">
                  <a:latin typeface="Consolas" panose="020B0609020204030204" pitchFamily="49" charset="0"/>
                </a:rPr>
                <a:t>randomize_layout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</p:txBody>
        </p:sp>
      </p:grpSp>
      <p:pic>
        <p:nvPicPr>
          <p:cNvPr id="125" name="图片 124">
            <a:extLst>
              <a:ext uri="{FF2B5EF4-FFF2-40B4-BE49-F238E27FC236}">
                <a16:creationId xmlns:a16="http://schemas.microsoft.com/office/drawing/2014/main" id="{0BFDBDB0-F125-4C1A-A694-DFB96EACCF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30922" y="4299519"/>
            <a:ext cx="531529" cy="531529"/>
          </a:xfrm>
          <a:prstGeom prst="rect">
            <a:avLst/>
          </a:prstGeom>
        </p:spPr>
      </p:pic>
      <p:sp>
        <p:nvSpPr>
          <p:cNvPr id="131" name="文本框 130">
            <a:extLst>
              <a:ext uri="{FF2B5EF4-FFF2-40B4-BE49-F238E27FC236}">
                <a16:creationId xmlns:a16="http://schemas.microsoft.com/office/drawing/2014/main" id="{BF8C3561-1DBF-4696-B6DE-53A995A1C443}"/>
              </a:ext>
            </a:extLst>
          </p:cNvPr>
          <p:cNvSpPr txBox="1"/>
          <p:nvPr/>
        </p:nvSpPr>
        <p:spPr>
          <a:xfrm>
            <a:off x="-8028878" y="4131026"/>
            <a:ext cx="9881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Linux-</a:t>
            </a:r>
          </a:p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Code </a:t>
            </a:r>
          </a:p>
          <a:p>
            <a:pPr algn="ctr"/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Tree </a:t>
            </a:r>
          </a:p>
        </p:txBody>
      </p:sp>
      <p:sp>
        <p:nvSpPr>
          <p:cNvPr id="257" name="加号 256">
            <a:extLst>
              <a:ext uri="{FF2B5EF4-FFF2-40B4-BE49-F238E27FC236}">
                <a16:creationId xmlns:a16="http://schemas.microsoft.com/office/drawing/2014/main" id="{03F550F6-87F3-41F4-A51C-2DE76FE46553}"/>
              </a:ext>
            </a:extLst>
          </p:cNvPr>
          <p:cNvSpPr/>
          <p:nvPr/>
        </p:nvSpPr>
        <p:spPr>
          <a:xfrm>
            <a:off x="-6939687" y="4158816"/>
            <a:ext cx="715954" cy="796312"/>
          </a:xfrm>
          <a:prstGeom prst="mathPlu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9" name="等号 258">
            <a:extLst>
              <a:ext uri="{FF2B5EF4-FFF2-40B4-BE49-F238E27FC236}">
                <a16:creationId xmlns:a16="http://schemas.microsoft.com/office/drawing/2014/main" id="{239E9E07-1FCA-402F-845C-FC108185190C}"/>
              </a:ext>
            </a:extLst>
          </p:cNvPr>
          <p:cNvSpPr/>
          <p:nvPr/>
        </p:nvSpPr>
        <p:spPr>
          <a:xfrm>
            <a:off x="-4833978" y="4222435"/>
            <a:ext cx="832127" cy="738664"/>
          </a:xfrm>
          <a:prstGeom prst="mathEqual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65" name="组合 264">
            <a:extLst>
              <a:ext uri="{FF2B5EF4-FFF2-40B4-BE49-F238E27FC236}">
                <a16:creationId xmlns:a16="http://schemas.microsoft.com/office/drawing/2014/main" id="{CBA1E512-156E-4FE3-B6F5-CDACD5891214}"/>
              </a:ext>
            </a:extLst>
          </p:cNvPr>
          <p:cNvGrpSpPr/>
          <p:nvPr/>
        </p:nvGrpSpPr>
        <p:grpSpPr>
          <a:xfrm>
            <a:off x="-3881279" y="8881965"/>
            <a:ext cx="2170584" cy="1222835"/>
            <a:chOff x="124239" y="8209555"/>
            <a:chExt cx="2170584" cy="1222835"/>
          </a:xfrm>
        </p:grpSpPr>
        <p:sp>
          <p:nvSpPr>
            <p:cNvPr id="266" name="动作按钮: 文档 265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EE5AAA5E-3FEF-4BE5-A429-1279EE1914CE}"/>
                </a:ext>
              </a:extLst>
            </p:cNvPr>
            <p:cNvSpPr/>
            <p:nvPr/>
          </p:nvSpPr>
          <p:spPr>
            <a:xfrm>
              <a:off x="942864" y="8209555"/>
              <a:ext cx="696562" cy="733579"/>
            </a:xfrm>
            <a:prstGeom prst="actionButton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R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7" name="文本框 266">
              <a:extLst>
                <a:ext uri="{FF2B5EF4-FFF2-40B4-BE49-F238E27FC236}">
                  <a16:creationId xmlns:a16="http://schemas.microsoft.com/office/drawing/2014/main" id="{05041571-EA1D-4B00-BA69-8BA334026C63}"/>
                </a:ext>
              </a:extLst>
            </p:cNvPr>
            <p:cNvSpPr txBox="1"/>
            <p:nvPr/>
          </p:nvSpPr>
          <p:spPr>
            <a:xfrm>
              <a:off x="124239" y="9063058"/>
              <a:ext cx="217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Bindings crate</a:t>
              </a:r>
            </a:p>
          </p:txBody>
        </p:sp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2B964F32-88FB-43C1-9ED8-0CF89953B89F}"/>
              </a:ext>
            </a:extLst>
          </p:cNvPr>
          <p:cNvGrpSpPr/>
          <p:nvPr/>
        </p:nvGrpSpPr>
        <p:grpSpPr>
          <a:xfrm>
            <a:off x="-3650605" y="2142498"/>
            <a:ext cx="4490947" cy="1401538"/>
            <a:chOff x="-3852884" y="3346928"/>
            <a:chExt cx="4490947" cy="1401538"/>
          </a:xfrm>
        </p:grpSpPr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BE4E91B7-983A-4EBA-B35A-08B3BE5AF380}"/>
                </a:ext>
              </a:extLst>
            </p:cNvPr>
            <p:cNvSpPr/>
            <p:nvPr/>
          </p:nvSpPr>
          <p:spPr>
            <a:xfrm>
              <a:off x="-3852884" y="3346928"/>
              <a:ext cx="4406951" cy="13660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481187C4-70D7-4425-B69D-C8694DFF78A0}"/>
                </a:ext>
              </a:extLst>
            </p:cNvPr>
            <p:cNvGrpSpPr/>
            <p:nvPr/>
          </p:nvGrpSpPr>
          <p:grpSpPr>
            <a:xfrm>
              <a:off x="-3772483" y="3445191"/>
              <a:ext cx="4410546" cy="1303275"/>
              <a:chOff x="124239" y="8129115"/>
              <a:chExt cx="4410546" cy="1303275"/>
            </a:xfrm>
          </p:grpSpPr>
          <p:sp>
            <p:nvSpPr>
              <p:cNvPr id="274" name="动作按钮: 文档 273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39275EF4-DD99-402E-BCEB-AAF1174890B2}"/>
                  </a:ext>
                </a:extLst>
              </p:cNvPr>
              <p:cNvSpPr/>
              <p:nvPr/>
            </p:nvSpPr>
            <p:spPr>
              <a:xfrm>
                <a:off x="471225" y="8209555"/>
                <a:ext cx="696562" cy="733579"/>
              </a:xfrm>
              <a:prstGeom prst="actionButtonDocumen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文本框 274">
                <a:extLst>
                  <a:ext uri="{FF2B5EF4-FFF2-40B4-BE49-F238E27FC236}">
                    <a16:creationId xmlns:a16="http://schemas.microsoft.com/office/drawing/2014/main" id="{638F62C5-483E-4787-BEE9-303F23BE9968}"/>
                  </a:ext>
                </a:extLst>
              </p:cNvPr>
              <p:cNvSpPr txBox="1"/>
              <p:nvPr/>
            </p:nvSpPr>
            <p:spPr>
              <a:xfrm>
                <a:off x="124239" y="9063058"/>
                <a:ext cx="2170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macro crate</a:t>
                </a:r>
              </a:p>
            </p:txBody>
          </p:sp>
          <p:sp>
            <p:nvSpPr>
              <p:cNvPr id="276" name="文本框 275">
                <a:extLst>
                  <a:ext uri="{FF2B5EF4-FFF2-40B4-BE49-F238E27FC236}">
                    <a16:creationId xmlns:a16="http://schemas.microsoft.com/office/drawing/2014/main" id="{212A00AB-BE2D-4FC8-B3C3-A812376D4862}"/>
                  </a:ext>
                </a:extLst>
              </p:cNvPr>
              <p:cNvSpPr txBox="1"/>
              <p:nvPr/>
            </p:nvSpPr>
            <p:spPr>
              <a:xfrm>
                <a:off x="1651771" y="8129115"/>
                <a:ext cx="2883014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pub </a:t>
                </a:r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fn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 module(</a:t>
                </a:r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ts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: </a:t>
                </a:r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TokenStream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) -&gt; </a:t>
                </a:r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TokenStream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 {</a:t>
                </a:r>
              </a:p>
              <a:p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    module::module(</a:t>
                </a:r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ts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}</a:t>
                </a:r>
              </a:p>
            </p:txBody>
          </p:sp>
        </p:grpSp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61795274-5986-4BF8-8B21-4E250F299410}"/>
              </a:ext>
            </a:extLst>
          </p:cNvPr>
          <p:cNvGrpSpPr/>
          <p:nvPr/>
        </p:nvGrpSpPr>
        <p:grpSpPr>
          <a:xfrm>
            <a:off x="-3630003" y="5779773"/>
            <a:ext cx="4468880" cy="1401538"/>
            <a:chOff x="-3852884" y="3346928"/>
            <a:chExt cx="4468880" cy="1401538"/>
          </a:xfrm>
        </p:grpSpPr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D2365356-18BC-49B0-AE65-7750BF08FC39}"/>
                </a:ext>
              </a:extLst>
            </p:cNvPr>
            <p:cNvSpPr/>
            <p:nvPr/>
          </p:nvSpPr>
          <p:spPr>
            <a:xfrm>
              <a:off x="-3852884" y="3346928"/>
              <a:ext cx="4406951" cy="13660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9" name="组合 278">
              <a:extLst>
                <a:ext uri="{FF2B5EF4-FFF2-40B4-BE49-F238E27FC236}">
                  <a16:creationId xmlns:a16="http://schemas.microsoft.com/office/drawing/2014/main" id="{3C52EE82-1974-4319-B473-8B7AF8BE9F1D}"/>
                </a:ext>
              </a:extLst>
            </p:cNvPr>
            <p:cNvGrpSpPr/>
            <p:nvPr/>
          </p:nvGrpSpPr>
          <p:grpSpPr>
            <a:xfrm>
              <a:off x="-3772483" y="3454757"/>
              <a:ext cx="4388479" cy="1293709"/>
              <a:chOff x="124239" y="8138681"/>
              <a:chExt cx="4388479" cy="1293709"/>
            </a:xfrm>
          </p:grpSpPr>
          <p:sp>
            <p:nvSpPr>
              <p:cNvPr id="280" name="动作按钮: 文档 279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6DB2D8E7-34C4-4E65-9023-ED64749B5B2D}"/>
                  </a:ext>
                </a:extLst>
              </p:cNvPr>
              <p:cNvSpPr/>
              <p:nvPr/>
            </p:nvSpPr>
            <p:spPr>
              <a:xfrm>
                <a:off x="472674" y="8214316"/>
                <a:ext cx="696562" cy="733579"/>
              </a:xfrm>
              <a:prstGeom prst="actionButtonDocumen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文本框 280">
                <a:extLst>
                  <a:ext uri="{FF2B5EF4-FFF2-40B4-BE49-F238E27FC236}">
                    <a16:creationId xmlns:a16="http://schemas.microsoft.com/office/drawing/2014/main" id="{5B30DBE9-D850-4620-AC5F-011F2317C0C6}"/>
                  </a:ext>
                </a:extLst>
              </p:cNvPr>
              <p:cNvSpPr txBox="1"/>
              <p:nvPr/>
            </p:nvSpPr>
            <p:spPr>
              <a:xfrm>
                <a:off x="124239" y="9063058"/>
                <a:ext cx="2170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 err="1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builtin</a:t>
                </a:r>
                <a:r>
                  <a:rPr lang="en-US" altLang="zh-CN" sz="1800" dirty="0">
                    <a:solidFill>
                      <a:srgbClr val="3B3B3B"/>
                    </a:solidFill>
                    <a:latin typeface="Consolas" panose="020B0609020204030204" pitchFamily="49" charset="0"/>
                  </a:rPr>
                  <a:t> crate</a:t>
                </a:r>
              </a:p>
            </p:txBody>
          </p:sp>
          <p:sp>
            <p:nvSpPr>
              <p:cNvPr id="282" name="文本框 281">
                <a:extLst>
                  <a:ext uri="{FF2B5EF4-FFF2-40B4-BE49-F238E27FC236}">
                    <a16:creationId xmlns:a16="http://schemas.microsoft.com/office/drawing/2014/main" id="{B6DCD210-A670-49D7-ACB7-A9B7C748F68E}"/>
                  </a:ext>
                </a:extLst>
              </p:cNvPr>
              <p:cNvSpPr txBox="1"/>
              <p:nvPr/>
            </p:nvSpPr>
            <p:spPr>
              <a:xfrm>
                <a:off x="1389030" y="8138681"/>
                <a:ext cx="312368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macro_rules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! </a:t>
                </a:r>
              </a:p>
              <a:p>
                <a:r>
                  <a:rPr lang="en-US" altLang="zh-CN" sz="1400" b="0" dirty="0" err="1">
                    <a:effectLst/>
                    <a:latin typeface="Consolas" panose="020B0609020204030204" pitchFamily="49" charset="0"/>
                  </a:rPr>
                  <a:t>define_panicking_intrinsics</a:t>
                </a:r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 (</a:t>
                </a:r>
              </a:p>
              <a:p>
                <a:r>
                  <a:rPr lang="en-US" altLang="zh-CN" sz="1400" dirty="0">
                    <a:latin typeface="Consolas" panose="020B0609020204030204" pitchFamily="49" charset="0"/>
                  </a:rPr>
                  <a:t>    	……</a:t>
                </a:r>
              </a:p>
              <a:p>
                <a:r>
                  <a:rPr lang="en-US" altLang="zh-CN" sz="1400" b="0" dirty="0">
                    <a:effectLst/>
                    <a:latin typeface="Consolas" panose="020B0609020204030204" pitchFamily="49" charset="0"/>
                  </a:rPr>
                  <a:t>);</a:t>
                </a:r>
              </a:p>
            </p:txBody>
          </p:sp>
        </p:grpSp>
      </p:grpSp>
      <p:sp>
        <p:nvSpPr>
          <p:cNvPr id="123" name="文本框 122">
            <a:extLst>
              <a:ext uri="{FF2B5EF4-FFF2-40B4-BE49-F238E27FC236}">
                <a16:creationId xmlns:a16="http://schemas.microsoft.com/office/drawing/2014/main" id="{F37AF513-F78C-48BB-853C-3CD763FBE365}"/>
              </a:ext>
            </a:extLst>
          </p:cNvPr>
          <p:cNvSpPr txBox="1"/>
          <p:nvPr/>
        </p:nvSpPr>
        <p:spPr>
          <a:xfrm>
            <a:off x="-4528360" y="7337344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(a)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F717A73-F0A8-4FFE-941C-25264F69AA2C}"/>
              </a:ext>
            </a:extLst>
          </p:cNvPr>
          <p:cNvSpPr txBox="1"/>
          <p:nvPr/>
        </p:nvSpPr>
        <p:spPr>
          <a:xfrm>
            <a:off x="4590240" y="7294194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(b)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A7697746-2C31-445E-86CD-C6C2032DBFC9}"/>
              </a:ext>
            </a:extLst>
          </p:cNvPr>
          <p:cNvSpPr txBox="1"/>
          <p:nvPr/>
        </p:nvSpPr>
        <p:spPr>
          <a:xfrm>
            <a:off x="11445708" y="7294194"/>
            <a:ext cx="21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3B3B3B"/>
                </a:solidFill>
                <a:latin typeface="Consolas" panose="020B0609020204030204" pitchFamily="49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591245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2BF74E0-D737-4EBB-B050-5987F2A5EF6F}"/>
              </a:ext>
            </a:extLst>
          </p:cNvPr>
          <p:cNvSpPr/>
          <p:nvPr/>
        </p:nvSpPr>
        <p:spPr>
          <a:xfrm>
            <a:off x="2156057" y="952900"/>
            <a:ext cx="6987943" cy="453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601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6BF0033-C0EB-4DFD-AC21-BCB5DC70FAA5}"/>
              </a:ext>
            </a:extLst>
          </p:cNvPr>
          <p:cNvGrpSpPr/>
          <p:nvPr/>
        </p:nvGrpSpPr>
        <p:grpSpPr>
          <a:xfrm>
            <a:off x="-3269062" y="647914"/>
            <a:ext cx="16646395" cy="14503767"/>
            <a:chOff x="-4479795" y="-7573219"/>
            <a:chExt cx="16646395" cy="1450376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40F76D4-2089-4701-822C-DD0E82FD7259}"/>
                </a:ext>
              </a:extLst>
            </p:cNvPr>
            <p:cNvSpPr txBox="1"/>
            <p:nvPr/>
          </p:nvSpPr>
          <p:spPr>
            <a:xfrm>
              <a:off x="-4479795" y="-7573219"/>
              <a:ext cx="6672661" cy="63286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ConNum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altLang="zh-CN" sz="14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inner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Mutex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zh-CN" sz="14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i32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&gt;}</a:t>
              </a:r>
            </a:p>
            <a:p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static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num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ConNum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ConNum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altLang="zh-CN" sz="14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new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);</a:t>
              </a:r>
              <a:b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</a:br>
              <a:endPara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400" b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fn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main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let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n1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ConNum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altLang="zh-CN" sz="14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new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2023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let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n2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n1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; </a:t>
              </a:r>
            </a:p>
            <a:p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4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println</a:t>
              </a:r>
              <a:r>
                <a:rPr lang="en-US" altLang="zh-CN" sz="14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!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4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"n2 is {}"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CN" sz="14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n2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inner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4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lock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4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unwrap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());</a:t>
              </a:r>
            </a:p>
            <a:p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    // </a:t>
              </a:r>
              <a:r>
                <a:rPr lang="en-US" altLang="zh-CN" sz="1400" b="0" dirty="0" err="1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println</a:t>
              </a:r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!("n1 is {}", *n1.inner.lock().unwrap()); </a:t>
              </a:r>
              <a:r>
                <a:rPr lang="en-US" altLang="zh-CN" sz="1400" b="0" dirty="0" err="1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ownership+move</a:t>
              </a:r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: n1 is moved to n2</a:t>
              </a:r>
              <a:b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    // let n3 = 2023 as </a:t>
              </a:r>
              <a:r>
                <a:rPr lang="en-US" altLang="zh-CN" sz="1400" b="0" dirty="0" err="1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ConNum</a:t>
              </a:r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; strict typed: i32 and </a:t>
              </a:r>
              <a:r>
                <a:rPr lang="en-US" altLang="zh-CN" sz="1400" b="0" dirty="0" err="1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ConNum</a:t>
              </a:r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 are different types</a:t>
              </a:r>
              <a:endPara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let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res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thread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altLang="zh-CN" sz="14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spawn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||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4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_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..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1000000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            // let inner = </a:t>
              </a:r>
              <a:r>
                <a:rPr lang="en-US" altLang="zh-CN" sz="1400" b="0" dirty="0" err="1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num.inner.lock</a:t>
              </a:r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().unwrap(); mutability: inner need to be mutable to self-add</a:t>
              </a:r>
              <a:endPara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let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mut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inner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num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400" b="0" dirty="0" err="1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inner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4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lock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4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unwrap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();</a:t>
              </a:r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 // </a:t>
              </a:r>
              <a:r>
                <a:rPr lang="en-US" altLang="zh-CN" sz="1400" b="0" dirty="0" err="1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mutability+borrow</a:t>
              </a:r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: immutable reference</a:t>
              </a:r>
              <a:endPara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CN" sz="14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inner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+=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            // </a:t>
              </a:r>
              <a:r>
                <a:rPr lang="en-US" altLang="zh-CN" sz="1400" b="0" dirty="0" err="1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println</a:t>
              </a:r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!("n2 is {}", *n2.inner.lock().unwrap()); lifetime: lifetime of n2 maybe short than this thread</a:t>
              </a:r>
              <a:endPara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        }</a:t>
              </a:r>
            </a:p>
            <a:p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    });</a:t>
              </a:r>
              <a:b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4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_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..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1000000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let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mut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inner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num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400" b="0" dirty="0" err="1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inner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4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lock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4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unwrap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();</a:t>
              </a:r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 // </a:t>
              </a:r>
              <a:r>
                <a:rPr lang="en-US" altLang="zh-CN" sz="1400" b="0" dirty="0" err="1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mutability+borrow</a:t>
              </a:r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: immutable reference</a:t>
              </a:r>
              <a:endPara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CN" sz="14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inner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+=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    }; </a:t>
              </a:r>
            </a:p>
            <a:p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4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println</a:t>
              </a:r>
              <a:r>
                <a:rPr lang="en-US" altLang="zh-CN" sz="14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!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4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"num is {}"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altLang="zh-CN" sz="14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num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400" b="0" dirty="0" err="1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inner</a:t>
              </a:r>
              <a:r>
                <a:rPr lang="en-US" altLang="zh-CN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4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lock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altLang="zh-CN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zh-CN" sz="14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unwrap</a:t>
              </a:r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());</a:t>
              </a:r>
              <a:r>
                <a:rPr lang="en-US" altLang="zh-CN" sz="14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 // 2000000</a:t>
              </a:r>
              <a:endPara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4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19EEC2E-6E3A-42A3-940A-B00086751059}"/>
                </a:ext>
              </a:extLst>
            </p:cNvPr>
            <p:cNvSpPr txBox="1"/>
            <p:nvPr/>
          </p:nvSpPr>
          <p:spPr>
            <a:xfrm>
              <a:off x="3722092" y="216114"/>
              <a:ext cx="4578487" cy="6425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 rust/kernel/chrdev.rs</a:t>
              </a: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/// Character device.</a:t>
              </a: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///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/// # Invariants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///   - [`self.0`] is valid and non-null.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bindings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);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RegistrationInner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N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usize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cdevs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[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Option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&gt;;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],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Registration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N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usize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inner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Option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RegistrationInner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&gt;&gt;,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br>
                <a:rPr lang="en-US" altLang="zh-CN" sz="1192" dirty="0">
                  <a:solidFill>
                    <a:srgbClr val="3B3B3B"/>
                  </a:solidFill>
                  <a:latin typeface="Consolas" panose="020B0609020204030204" pitchFamily="49" charset="0"/>
                </a:rPr>
              </a:b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impl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Cdev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fn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alloc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(……)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-&gt;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Result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Self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 {</a:t>
              </a: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       // SAFETY: FFI call.</a:t>
              </a:r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let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c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unsafe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{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bindings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cdev_alloc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()};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192" dirty="0">
                <a:solidFill>
                  <a:srgbClr val="333333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 rust/kernel/driver.rs</a:t>
              </a:r>
              <a:br>
                <a:rPr lang="en-US" altLang="zh-CN" sz="1192" dirty="0">
                  <a:solidFill>
                    <a:srgbClr val="333333"/>
                  </a:solidFill>
                  <a:latin typeface="Consolas" panose="020B0609020204030204" pitchFamily="49" charset="0"/>
                </a:rPr>
              </a:b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trait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DriverOps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   /// # Safety</a:t>
              </a:r>
            </a:p>
            <a:p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   /// `reg` must point to valid, </a:t>
              </a:r>
              <a:r>
                <a:rPr lang="en-US" altLang="zh-CN" sz="1401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initialised</a:t>
              </a:r>
              <a:r>
                <a:rPr lang="en-US" altLang="zh-CN" sz="1401" dirty="0">
                  <a:solidFill>
                    <a:srgbClr val="008000"/>
                  </a:solidFill>
                  <a:latin typeface="Consolas" panose="020B0609020204030204" pitchFamily="49" charset="0"/>
                </a:rPr>
                <a:t>, and writable memory.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unsafe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fn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795E26"/>
                  </a:solidFill>
                  <a:latin typeface="Consolas" panose="020B0609020204030204" pitchFamily="49" charset="0"/>
                </a:rPr>
                <a:t>register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reg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Self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RegType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,…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-&gt;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Result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192" dirty="0">
                <a:solidFill>
                  <a:srgbClr val="33333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322D56B-AE4A-4004-8058-9B3298D16721}"/>
                </a:ext>
              </a:extLst>
            </p:cNvPr>
            <p:cNvSpPr txBox="1"/>
            <p:nvPr/>
          </p:nvSpPr>
          <p:spPr>
            <a:xfrm>
              <a:off x="8300579" y="216114"/>
              <a:ext cx="3866021" cy="6425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samples/rust/rust_chrdev.rs</a:t>
              </a:r>
            </a:p>
            <a:p>
              <a:r>
                <a:rPr lang="en-US" altLang="zh-CN" sz="1401" dirty="0">
                  <a:solidFill>
                    <a:srgbClr val="795E26"/>
                  </a:solidFill>
                  <a:latin typeface="Consolas" panose="020B0609020204030204" pitchFamily="49" charset="0"/>
                </a:rPr>
                <a:t>module!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RustChrdev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name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zh-CN" sz="1401" dirty="0" err="1">
                  <a:solidFill>
                    <a:srgbClr val="A31515"/>
                  </a:solidFill>
                  <a:latin typeface="Consolas" panose="020B0609020204030204" pitchFamily="49" charset="0"/>
                </a:rPr>
                <a:t>rust_chrdev</a:t>
              </a:r>
              <a:r>
                <a:rPr lang="en-US" altLang="zh-CN" sz="1401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author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A31515"/>
                  </a:solidFill>
                  <a:latin typeface="Consolas" panose="020B0609020204030204" pitchFamily="49" charset="0"/>
                </a:rPr>
                <a:t>"Rust for Linux Contributors"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RustFile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RustChrdev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_dev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Pin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Box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chrdev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Registration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&gt;&gt;&gt;,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impl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kernel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Module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AF00DB"/>
                  </a:solidFill>
                  <a:latin typeface="Consolas" panose="020B0609020204030204" pitchFamily="49" charset="0"/>
                </a:rPr>
                <a:t>for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RustChrdev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fn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init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……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-&gt;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Result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Self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 {</a:t>
              </a:r>
              <a:b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</a:b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let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chr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chrdev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Registration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new_pinned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……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?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chr</a:t>
              </a:r>
              <a:r>
                <a:rPr lang="en-US" altLang="zh-CN" sz="140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zh-CN" sz="1401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as_mut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()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zh-CN" sz="1401" dirty="0">
                  <a:solidFill>
                    <a:srgbClr val="795E26"/>
                  </a:solidFill>
                  <a:latin typeface="Consolas" panose="020B0609020204030204" pitchFamily="49" charset="0"/>
                </a:rPr>
                <a:t>register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RustFile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&gt;()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?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;</a:t>
              </a:r>
            </a:p>
            <a:p>
              <a:b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</a:b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Ok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RustChrdev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 </a:t>
              </a:r>
              <a:r>
                <a:rPr lang="en-US" altLang="zh-CN" sz="1401" dirty="0">
                  <a:solidFill>
                    <a:srgbClr val="001080"/>
                  </a:solidFill>
                  <a:latin typeface="Consolas" panose="020B0609020204030204" pitchFamily="49" charset="0"/>
                </a:rPr>
                <a:t>_dev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chr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})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}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impl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267F99"/>
                  </a:solidFill>
                  <a:latin typeface="Consolas" panose="020B0609020204030204" pitchFamily="49" charset="0"/>
                </a:rPr>
                <a:t>Drop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AF00DB"/>
                  </a:solidFill>
                  <a:latin typeface="Consolas" panose="020B0609020204030204" pitchFamily="49" charset="0"/>
                </a:rPr>
                <a:t>for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RustChrdev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401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fn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795E26"/>
                  </a:solidFill>
                  <a:latin typeface="Consolas" panose="020B0609020204030204" pitchFamily="49" charset="0"/>
                </a:rPr>
                <a:t>drop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401" dirty="0">
                  <a:solidFill>
                    <a:srgbClr val="000000"/>
                  </a:solidFill>
                  <a:latin typeface="Consolas" panose="020B0609020204030204" pitchFamily="49" charset="0"/>
                </a:rPr>
                <a:t>&amp;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mut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1401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self</a:t>
              </a:r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) {……}</a:t>
              </a:r>
            </a:p>
            <a:p>
              <a:r>
                <a:rPr lang="en-US" altLang="zh-CN" sz="1401" dirty="0">
                  <a:solidFill>
                    <a:srgbClr val="3B3B3B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endParaRPr lang="en-US" altLang="zh-CN" sz="1401" dirty="0">
                <a:solidFill>
                  <a:srgbClr val="3B3B3B"/>
                </a:solidFill>
                <a:latin typeface="Consolas" panose="020B0609020204030204" pitchFamily="49" charset="0"/>
              </a:endParaRPr>
            </a:p>
            <a:p>
              <a:br>
                <a:rPr lang="en-US" altLang="zh-CN" sz="1192" dirty="0">
                  <a:solidFill>
                    <a:srgbClr val="333333"/>
                  </a:solidFill>
                  <a:latin typeface="Consolas" panose="020B0609020204030204" pitchFamily="49" charset="0"/>
                </a:rPr>
              </a:br>
              <a:endParaRPr lang="en-US" altLang="zh-CN" sz="1192" dirty="0">
                <a:solidFill>
                  <a:srgbClr val="33333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C053624-2425-40BB-82E8-D7B66F41F92C}"/>
                </a:ext>
              </a:extLst>
            </p:cNvPr>
            <p:cNvSpPr txBox="1"/>
            <p:nvPr/>
          </p:nvSpPr>
          <p:spPr>
            <a:xfrm>
              <a:off x="1487125" y="6591994"/>
              <a:ext cx="382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(a)</a:t>
              </a:r>
              <a:endParaRPr lang="zh-CN" altLang="en-US" sz="1600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F76D579-57DA-439C-B2F5-E4C2E08D5A4D}"/>
                </a:ext>
              </a:extLst>
            </p:cNvPr>
            <p:cNvSpPr txBox="1"/>
            <p:nvPr/>
          </p:nvSpPr>
          <p:spPr>
            <a:xfrm>
              <a:off x="5628950" y="6591994"/>
              <a:ext cx="382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(b)</a:t>
              </a:r>
              <a:endParaRPr lang="zh-CN" altLang="en-US" sz="16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AAFF7AF-292D-47EE-918F-E56A75A8BC0E}"/>
                </a:ext>
              </a:extLst>
            </p:cNvPr>
            <p:cNvSpPr txBox="1"/>
            <p:nvPr/>
          </p:nvSpPr>
          <p:spPr>
            <a:xfrm>
              <a:off x="10042397" y="6591994"/>
              <a:ext cx="382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(c)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0555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166AA353-0BBF-4E39-80F2-6A6A3DA50024}"/>
              </a:ext>
            </a:extLst>
          </p:cNvPr>
          <p:cNvSpPr txBox="1"/>
          <p:nvPr/>
        </p:nvSpPr>
        <p:spPr>
          <a:xfrm>
            <a:off x="2251204" y="224580"/>
            <a:ext cx="5529663" cy="9478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ConNum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i32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&gt;}</a:t>
            </a:r>
          </a:p>
          <a:p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unsafe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ConNum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send: mutex ensures this</a:t>
            </a:r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unsafe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ConNum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sync: mutex ensures this</a:t>
            </a:r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LinkedNode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&lt;'</a:t>
            </a:r>
            <a:r>
              <a:rPr lang="en-US" altLang="zh-CN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&lt;&amp;'</a:t>
            </a:r>
            <a:r>
              <a:rPr lang="en-US" altLang="zh-CN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LinkedNode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&lt;'</a:t>
            </a:r>
            <a:r>
              <a:rPr lang="en-US" altLang="zh-CN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&gt;&gt;,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&lt;&amp;'</a:t>
            </a:r>
            <a:r>
              <a:rPr lang="en-US" altLang="zh-CN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LinkedNode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&lt;'</a:t>
            </a:r>
            <a:r>
              <a:rPr lang="en-US" altLang="zh-CN" sz="1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&gt;&gt;,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ConNum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ConNum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n1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ConNum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n2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n1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zh-CN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n2 is {}</a:t>
            </a:r>
            <a:r>
              <a:rPr lang="en-US" altLang="zh-CN" sz="14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n2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.inner.</a:t>
            </a:r>
            <a:r>
              <a:rPr lang="en-US" altLang="zh-CN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zh-CN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unwrap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en-US" altLang="zh-CN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!("n1 is {}", *n1.inner.lock().unwrap()); </a:t>
            </a:r>
            <a:r>
              <a:rPr lang="en-US" altLang="zh-CN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ownership+move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n1 is moved to n2</a:t>
            </a:r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let n3 = 2023 as </a:t>
            </a:r>
            <a:r>
              <a:rPr lang="en-US" altLang="zh-CN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ConNum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 strict typed: i32 and </a:t>
            </a:r>
            <a:r>
              <a:rPr lang="en-US" altLang="zh-CN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ConNum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are different types</a:t>
            </a:r>
          </a:p>
          <a:p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ln1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LinkedNode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ln2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LinkedNode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ln3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LinkedNode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ln1.next = Some(&amp;mut ln2); ln3.prev = Some(&amp;mut ln2); // </a:t>
            </a:r>
            <a:r>
              <a:rPr lang="en-US" altLang="zh-CN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mutability+borrow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mutable borrow `ln2` twice</a:t>
            </a:r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thread::</a:t>
            </a:r>
            <a:r>
              <a:rPr lang="en-US" altLang="zh-CN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spawn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(|| 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let inner = </a:t>
            </a:r>
            <a:r>
              <a:rPr lang="en-US" altLang="zh-CN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num.inner.lock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().unwrap(); mutability: inner need to be mutable to self-add</a:t>
            </a:r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.inner.</a:t>
            </a:r>
            <a:r>
              <a:rPr lang="en-US" altLang="zh-CN" sz="14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zh-CN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unwrap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altLang="zh-CN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mutability+borrow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immutable reference</a:t>
            </a:r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*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en-US" altLang="zh-CN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!("n2 is {}", *n2.inner.lock().unwrap()); lifetime: lifetime of n2 maybe short than this thread</a:t>
            </a:r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4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.inner.</a:t>
            </a:r>
            <a:r>
              <a:rPr lang="en-US" altLang="zh-CN" sz="14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zh-CN" sz="14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unwrap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altLang="zh-CN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mutability+borrow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immutable reference</a:t>
            </a:r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*</a:t>
            </a:r>
            <a:r>
              <a:rPr lang="en-US" altLang="zh-CN" sz="14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 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2E75866-3491-47FA-9CF4-CCEB9BE532F2}"/>
              </a:ext>
            </a:extLst>
          </p:cNvPr>
          <p:cNvSpPr txBox="1"/>
          <p:nvPr/>
        </p:nvSpPr>
        <p:spPr>
          <a:xfrm>
            <a:off x="9812867" y="-2121572"/>
            <a:ext cx="6096000" cy="1449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ConNum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i32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&gt;}</a:t>
            </a:r>
          </a:p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unsafe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ConNum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send: mutex ensures this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unsafe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ConNum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sync: mutex ensures this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LinkedNode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&lt;'</a:t>
            </a:r>
            <a:r>
              <a:rPr lang="en-US" altLang="zh-CN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&lt;&amp;'</a:t>
            </a:r>
            <a:r>
              <a:rPr lang="en-US" altLang="zh-CN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LinkedNode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&lt;'</a:t>
            </a:r>
            <a:r>
              <a:rPr lang="en-US" altLang="zh-CN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&gt;&gt;,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&lt;&amp;'</a:t>
            </a:r>
            <a:r>
              <a:rPr lang="en-US" altLang="zh-CN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LinkedNode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&lt;'</a:t>
            </a:r>
            <a:r>
              <a:rPr lang="en-US" altLang="zh-CN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&gt;&gt;,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ConNum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ConNum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ConNum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zh-CN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n2 is {}</a:t>
            </a:r>
            <a:r>
              <a:rPr lang="en-US" altLang="zh-CN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.inner.</a:t>
            </a:r>
            <a:r>
              <a:rPr lang="en-US" altLang="zh-CN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zh-CN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unwrap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!("n1 is {}", *n1.inner.lock().unwrap()); 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ownership+move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n1 is moved to n2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let n3 = 2023 as 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ConNum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 strict typed: i32 and 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ConNum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are different types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ln1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LinkedNode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ln2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LinkedNode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ln3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LinkedNode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ln1.next = Some(&amp;mut ln2); ln3.prev = Some(&amp;mut ln2); // 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mutability+borrow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mutable borrow `ln2` twice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thread::</a:t>
            </a:r>
            <a:r>
              <a:rPr lang="en-US" altLang="zh-CN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spawn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(||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let inner = 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num.inner.lock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().unwrap(); mutability: inner need to be mutable to self-add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.inner.</a:t>
            </a:r>
            <a:r>
              <a:rPr lang="en-US" altLang="zh-CN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zh-CN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unwrap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mutability+borrow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immutable reference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*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// 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!("n2 is {}", *n2.inner.lock().unwrap()); lifetime: lifetime of n2 maybe short than this thread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.inner.</a:t>
            </a:r>
            <a:r>
              <a:rPr lang="en-US" altLang="zh-CN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zh-CN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unwrap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mutability+borrow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immutable reference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*</a:t>
            </a:r>
            <a:r>
              <a:rPr lang="en-US" altLang="zh-CN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 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zh-CN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unwrap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zh-CN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num is {}</a:t>
            </a:r>
            <a:r>
              <a:rPr lang="en-US" altLang="zh-CN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lang="en-US" altLang="zh-CN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.inner.</a:t>
            </a:r>
            <a:r>
              <a:rPr lang="en-US" altLang="zh-CN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zh-CN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unwrap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166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2553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0C339BFF-A3EC-4AF0-9D2A-5CC0044B01D2}"/>
              </a:ext>
            </a:extLst>
          </p:cNvPr>
          <p:cNvSpPr/>
          <p:nvPr/>
        </p:nvSpPr>
        <p:spPr>
          <a:xfrm>
            <a:off x="2369284" y="-198648"/>
            <a:ext cx="7536581" cy="2271562"/>
          </a:xfrm>
          <a:prstGeom prst="roundRect">
            <a:avLst>
              <a:gd name="adj" fmla="val 5222"/>
            </a:avLst>
          </a:prstGeom>
          <a:solidFill>
            <a:schemeClr val="bg2"/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107C581-9A39-4FB4-AB37-6307E5E05FF8}"/>
              </a:ext>
            </a:extLst>
          </p:cNvPr>
          <p:cNvSpPr/>
          <p:nvPr/>
        </p:nvSpPr>
        <p:spPr>
          <a:xfrm>
            <a:off x="2369284" y="3429000"/>
            <a:ext cx="3060835" cy="5221702"/>
          </a:xfrm>
          <a:prstGeom prst="roundRect">
            <a:avLst>
              <a:gd name="adj" fmla="val 4952"/>
            </a:avLst>
          </a:prstGeom>
          <a:solidFill>
            <a:schemeClr val="bg2"/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8966BCE-4AA4-425D-8644-2F7897F73885}"/>
              </a:ext>
            </a:extLst>
          </p:cNvPr>
          <p:cNvSpPr/>
          <p:nvPr/>
        </p:nvSpPr>
        <p:spPr>
          <a:xfrm>
            <a:off x="2919529" y="937133"/>
            <a:ext cx="3027806" cy="895150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支持动态插拔</a:t>
            </a:r>
            <a:r>
              <a:rPr lang="zh-CN" altLang="en-US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灵活可扩展资源管理协议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98A73A5-4FCC-4F76-A2C0-2FDA41969EC6}"/>
              </a:ext>
            </a:extLst>
          </p:cNvPr>
          <p:cNvSpPr/>
          <p:nvPr/>
        </p:nvSpPr>
        <p:spPr>
          <a:xfrm>
            <a:off x="6845030" y="3429000"/>
            <a:ext cx="3060835" cy="5221702"/>
          </a:xfrm>
          <a:prstGeom prst="roundRect">
            <a:avLst>
              <a:gd name="adj" fmla="val 5245"/>
            </a:avLst>
          </a:prstGeom>
          <a:solidFill>
            <a:schemeClr val="bg2"/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4D43200-0D97-490C-9271-73D64EE05335}"/>
              </a:ext>
            </a:extLst>
          </p:cNvPr>
          <p:cNvSpPr/>
          <p:nvPr/>
        </p:nvSpPr>
        <p:spPr>
          <a:xfrm>
            <a:off x="6412697" y="937133"/>
            <a:ext cx="3027806" cy="895150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通算一体化协同感知技术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F37A9C2-067A-43D3-B901-FD3D1AEC7ADC}"/>
              </a:ext>
            </a:extLst>
          </p:cNvPr>
          <p:cNvSpPr/>
          <p:nvPr/>
        </p:nvSpPr>
        <p:spPr>
          <a:xfrm>
            <a:off x="2919529" y="174189"/>
            <a:ext cx="6520974" cy="52231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时空融合、通算协同的服务编排算法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69DCA15-22EF-46BC-9926-CFAB315304EE}"/>
              </a:ext>
            </a:extLst>
          </p:cNvPr>
          <p:cNvSpPr/>
          <p:nvPr/>
        </p:nvSpPr>
        <p:spPr>
          <a:xfrm>
            <a:off x="2622755" y="5577034"/>
            <a:ext cx="2579571" cy="1109360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支持</a:t>
            </a:r>
            <a:r>
              <a:rPr lang="zh-CN" alt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星载核心网轻量化的部署框架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A1CFAAF-DE5F-49A7-A6AC-8C9981BEC3A2}"/>
              </a:ext>
            </a:extLst>
          </p:cNvPr>
          <p:cNvSpPr/>
          <p:nvPr/>
        </p:nvSpPr>
        <p:spPr>
          <a:xfrm>
            <a:off x="7085659" y="5577034"/>
            <a:ext cx="2579571" cy="1109360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支撑异构算力的轻量化调度框架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431F559-DA2E-492A-B50A-7F043F8BC0B3}"/>
              </a:ext>
            </a:extLst>
          </p:cNvPr>
          <p:cNvSpPr/>
          <p:nvPr/>
        </p:nvSpPr>
        <p:spPr>
          <a:xfrm>
            <a:off x="7085660" y="7149111"/>
            <a:ext cx="2579571" cy="1109360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支撑任务拆分组合的细粒度任务部署技术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5905361-12CB-4028-A0AD-F44B9049B7BB}"/>
              </a:ext>
            </a:extLst>
          </p:cNvPr>
          <p:cNvSpPr/>
          <p:nvPr/>
        </p:nvSpPr>
        <p:spPr>
          <a:xfrm>
            <a:off x="7085659" y="4005804"/>
            <a:ext cx="2579571" cy="1109360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成本最优的轻量化迁移与备份机制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8F41F11-30FC-4C81-94BB-76467352976D}"/>
              </a:ext>
            </a:extLst>
          </p:cNvPr>
          <p:cNvSpPr/>
          <p:nvPr/>
        </p:nvSpPr>
        <p:spPr>
          <a:xfrm>
            <a:off x="2622755" y="4005804"/>
            <a:ext cx="2579571" cy="1109360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无状态的核心网信息存储设计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E9405F0-1219-4A72-BE7F-224F0E9DBB1A}"/>
              </a:ext>
            </a:extLst>
          </p:cNvPr>
          <p:cNvSpPr/>
          <p:nvPr/>
        </p:nvSpPr>
        <p:spPr>
          <a:xfrm>
            <a:off x="2622755" y="7149111"/>
            <a:ext cx="2579571" cy="1109360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面向时变拓扑的星间链路会话调度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1FA9B848-6D2E-406B-882B-275EA2A3FF7B}"/>
              </a:ext>
            </a:extLst>
          </p:cNvPr>
          <p:cNvSpPr/>
          <p:nvPr/>
        </p:nvSpPr>
        <p:spPr>
          <a:xfrm>
            <a:off x="2622755" y="2241000"/>
            <a:ext cx="2623284" cy="1019913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通信支撑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36230493-FEAE-4549-BA58-5AC914FB68D1}"/>
              </a:ext>
            </a:extLst>
          </p:cNvPr>
          <p:cNvSpPr/>
          <p:nvPr/>
        </p:nvSpPr>
        <p:spPr>
          <a:xfrm>
            <a:off x="7041946" y="2313545"/>
            <a:ext cx="2623284" cy="1019913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计算支撑</a:t>
            </a:r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E95488EB-BCE2-4A1A-8DE4-16BA4D35C3F3}"/>
              </a:ext>
            </a:extLst>
          </p:cNvPr>
          <p:cNvSpPr/>
          <p:nvPr/>
        </p:nvSpPr>
        <p:spPr>
          <a:xfrm rot="16200000">
            <a:off x="11131479" y="4803813"/>
            <a:ext cx="596769" cy="1219472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E40B0429-7C1D-44D8-9AA8-92064884C981}"/>
              </a:ext>
            </a:extLst>
          </p:cNvPr>
          <p:cNvSpPr/>
          <p:nvPr/>
        </p:nvSpPr>
        <p:spPr>
          <a:xfrm rot="16200000">
            <a:off x="11131479" y="537550"/>
            <a:ext cx="596769" cy="1219472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4BEF074-28B6-42F2-8B1C-17FEABC95266}"/>
              </a:ext>
            </a:extLst>
          </p:cNvPr>
          <p:cNvSpPr/>
          <p:nvPr/>
        </p:nvSpPr>
        <p:spPr>
          <a:xfrm>
            <a:off x="12433300" y="-198648"/>
            <a:ext cx="520562" cy="884935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32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基于云网融合的星座资源整合架构</a:t>
            </a:r>
            <a:endParaRPr lang="zh-CN" altLang="en-US" sz="3200" dirty="0"/>
          </a:p>
        </p:txBody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96A7F22F-D43D-4B62-B8A5-178CF20684B4}"/>
              </a:ext>
            </a:extLst>
          </p:cNvPr>
          <p:cNvSpPr/>
          <p:nvPr/>
        </p:nvSpPr>
        <p:spPr>
          <a:xfrm rot="16200000">
            <a:off x="1204821" y="4803812"/>
            <a:ext cx="596769" cy="1219472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D3E876A3-9B48-4874-8A3F-D234CB682B23}"/>
              </a:ext>
            </a:extLst>
          </p:cNvPr>
          <p:cNvSpPr/>
          <p:nvPr/>
        </p:nvSpPr>
        <p:spPr>
          <a:xfrm rot="16200000">
            <a:off x="1204821" y="537549"/>
            <a:ext cx="596769" cy="1219472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1408423C-B34C-4378-9243-D41FCF1C9092}"/>
              </a:ext>
            </a:extLst>
          </p:cNvPr>
          <p:cNvSpPr/>
          <p:nvPr/>
        </p:nvSpPr>
        <p:spPr>
          <a:xfrm>
            <a:off x="-2186946" y="637328"/>
            <a:ext cx="2623284" cy="1019913"/>
          </a:xfrm>
          <a:prstGeom prst="ellipse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上层调度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D56F2342-BECA-4779-8CAA-DBDCF6671A54}"/>
              </a:ext>
            </a:extLst>
          </p:cNvPr>
          <p:cNvSpPr/>
          <p:nvPr/>
        </p:nvSpPr>
        <p:spPr>
          <a:xfrm>
            <a:off x="-2022773" y="4903591"/>
            <a:ext cx="2623284" cy="1019913"/>
          </a:xfrm>
          <a:prstGeom prst="ellipse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底层支撑</a:t>
            </a:r>
          </a:p>
        </p:txBody>
      </p:sp>
    </p:spTree>
    <p:extLst>
      <p:ext uri="{BB962C8B-B14F-4D97-AF65-F5344CB8AC3E}">
        <p14:creationId xmlns:p14="http://schemas.microsoft.com/office/powerpoint/2010/main" val="4162194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89888063-A30C-4C65-A785-5EB31425D495}"/>
              </a:ext>
            </a:extLst>
          </p:cNvPr>
          <p:cNvSpPr/>
          <p:nvPr/>
        </p:nvSpPr>
        <p:spPr>
          <a:xfrm>
            <a:off x="3273252" y="673692"/>
            <a:ext cx="5164627" cy="448045"/>
          </a:xfrm>
          <a:prstGeom prst="roundRect">
            <a:avLst>
              <a:gd name="adj" fmla="val 538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 and study RFL related data and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B8337EA5-A8D2-42DE-B466-1EA195265B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85631" y="2814969"/>
            <a:ext cx="3779873" cy="393406"/>
          </a:xfrm>
          <a:prstGeom prst="bentConnector3">
            <a:avLst>
              <a:gd name="adj1" fmla="val 10007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90F6325-E219-419B-8B97-AD1F7465F85D}"/>
              </a:ext>
            </a:extLst>
          </p:cNvPr>
          <p:cNvCxnSpPr>
            <a:cxnSpLocks/>
          </p:cNvCxnSpPr>
          <p:nvPr/>
        </p:nvCxnSpPr>
        <p:spPr>
          <a:xfrm>
            <a:off x="3678864" y="1961707"/>
            <a:ext cx="349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CE9D9E0-068D-411D-8965-BC99109DC95E}"/>
              </a:ext>
            </a:extLst>
          </p:cNvPr>
          <p:cNvCxnSpPr>
            <a:cxnSpLocks/>
          </p:cNvCxnSpPr>
          <p:nvPr/>
        </p:nvCxnSpPr>
        <p:spPr>
          <a:xfrm>
            <a:off x="3668231" y="3429000"/>
            <a:ext cx="3597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79D7CD4-6447-498F-BFE3-EECD37FB1B45}"/>
              </a:ext>
            </a:extLst>
          </p:cNvPr>
          <p:cNvSpPr/>
          <p:nvPr/>
        </p:nvSpPr>
        <p:spPr>
          <a:xfrm>
            <a:off x="4027967" y="1732370"/>
            <a:ext cx="4409912" cy="448045"/>
          </a:xfrm>
          <a:prstGeom prst="roundRect">
            <a:avLst>
              <a:gd name="adj" fmla="val 538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RQ1: What’s the status quo of RFL?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2262FDD-78BF-42FB-BC65-914CACC0BF56}"/>
              </a:ext>
            </a:extLst>
          </p:cNvPr>
          <p:cNvSpPr/>
          <p:nvPr/>
        </p:nvSpPr>
        <p:spPr>
          <a:xfrm>
            <a:off x="4027967" y="3204978"/>
            <a:ext cx="4409912" cy="448045"/>
          </a:xfrm>
          <a:prstGeom prst="roundRect">
            <a:avLst>
              <a:gd name="adj" fmla="val 538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RQ2: Does RFL live up to the hype?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DFF4B02F-C0A7-4C5C-B720-032E91A65E46}"/>
              </a:ext>
            </a:extLst>
          </p:cNvPr>
          <p:cNvSpPr/>
          <p:nvPr/>
        </p:nvSpPr>
        <p:spPr>
          <a:xfrm>
            <a:off x="4050119" y="4677586"/>
            <a:ext cx="4387760" cy="448045"/>
          </a:xfrm>
          <a:prstGeom prst="roundRect">
            <a:avLst>
              <a:gd name="adj" fmla="val 538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RQ3:Where the RFL will go in next?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177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623B3E72-5E39-461D-9A39-CD0F47307970}"/>
              </a:ext>
            </a:extLst>
          </p:cNvPr>
          <p:cNvGrpSpPr/>
          <p:nvPr/>
        </p:nvGrpSpPr>
        <p:grpSpPr>
          <a:xfrm>
            <a:off x="-425156" y="1935768"/>
            <a:ext cx="12477989" cy="4307090"/>
            <a:chOff x="-425156" y="1935768"/>
            <a:chExt cx="12477989" cy="4307090"/>
          </a:xfrm>
        </p:grpSpPr>
        <p:sp>
          <p:nvSpPr>
            <p:cNvPr id="2" name="AutoShape 2">
              <a:extLst>
                <a:ext uri="{FF2B5EF4-FFF2-40B4-BE49-F238E27FC236}">
                  <a16:creationId xmlns:a16="http://schemas.microsoft.com/office/drawing/2014/main" id="{C1589591-D239-42EB-94C4-B1DC87F0846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2A1256F-9D61-4F0E-922D-660D42F3C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78856" y="1935768"/>
              <a:ext cx="2973977" cy="2221694"/>
            </a:xfrm>
            <a:prstGeom prst="rect">
              <a:avLst/>
            </a:prstGeom>
          </p:spPr>
        </p:pic>
        <p:sp>
          <p:nvSpPr>
            <p:cNvPr id="7" name="AutoShape 4">
              <a:extLst>
                <a:ext uri="{FF2B5EF4-FFF2-40B4-BE49-F238E27FC236}">
                  <a16:creationId xmlns:a16="http://schemas.microsoft.com/office/drawing/2014/main" id="{30F11064-3829-41CE-9BB7-D104A625A7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3F2D7A5-D255-4CC4-AD47-AF3B3EF27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3775" y="2022646"/>
              <a:ext cx="2692554" cy="2047938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53093BC-A1CA-4762-9899-43523D129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6015" y="2115006"/>
              <a:ext cx="4509528" cy="1689461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63ED88D-8774-4AAD-A932-CB424C07A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25156" y="2022646"/>
              <a:ext cx="2692554" cy="20479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73D66A3-6B91-4DBC-8158-51C173915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8964" y="4384675"/>
              <a:ext cx="2548507" cy="1858183"/>
            </a:xfrm>
            <a:prstGeom prst="rect">
              <a:avLst/>
            </a:prstGeom>
          </p:spPr>
        </p:pic>
      </p:grp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7B9AE3A-AF8F-42B5-93DB-20AE3BFABF3B}"/>
              </a:ext>
            </a:extLst>
          </p:cNvPr>
          <p:cNvSpPr/>
          <p:nvPr/>
        </p:nvSpPr>
        <p:spPr>
          <a:xfrm>
            <a:off x="2624665" y="317501"/>
            <a:ext cx="4271435" cy="1350434"/>
          </a:xfrm>
          <a:prstGeom prst="roundRect">
            <a:avLst>
              <a:gd name="adj" fmla="val 538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3" indent="-342903">
              <a:buAutoNum type="arabicPeriod"/>
            </a:pPr>
            <a:r>
              <a:rPr lang="en-US" altLang="zh-CN" sz="1192" dirty="0">
                <a:solidFill>
                  <a:schemeClr val="tx1"/>
                </a:solidFill>
              </a:rPr>
              <a:t>Sum of # </a:t>
            </a:r>
            <a:r>
              <a:rPr lang="zh-CN" altLang="en-US" sz="1192" dirty="0">
                <a:solidFill>
                  <a:schemeClr val="tx1"/>
                </a:solidFill>
              </a:rPr>
              <a:t>还是直接的 </a:t>
            </a:r>
            <a:r>
              <a:rPr lang="en-US" altLang="zh-CN" sz="1192" dirty="0">
                <a:solidFill>
                  <a:schemeClr val="tx1"/>
                </a:solidFill>
              </a:rPr>
              <a:t>#</a:t>
            </a:r>
          </a:p>
          <a:p>
            <a:pPr marL="342903" indent="-342903">
              <a:buAutoNum type="arabicPeriod"/>
            </a:pPr>
            <a:r>
              <a:rPr lang="en-US" altLang="zh-CN" sz="1192" dirty="0" err="1">
                <a:solidFill>
                  <a:schemeClr val="tx1"/>
                </a:solidFill>
              </a:rPr>
              <a:t>CoL</a:t>
            </a:r>
            <a:endParaRPr lang="en-US" altLang="zh-CN" sz="1192" dirty="0">
              <a:solidFill>
                <a:schemeClr val="tx1"/>
              </a:solidFill>
            </a:endParaRPr>
          </a:p>
          <a:p>
            <a:pPr marL="342903" indent="-342903">
              <a:buAutoNum type="arabicPeriod"/>
            </a:pPr>
            <a:r>
              <a:rPr lang="en-US" altLang="zh-CN" sz="1192" dirty="0">
                <a:solidFill>
                  <a:schemeClr val="tx1"/>
                </a:solidFill>
              </a:rPr>
              <a:t>PR</a:t>
            </a:r>
            <a:r>
              <a:rPr lang="zh-CN" altLang="en-US" sz="1192" dirty="0">
                <a:solidFill>
                  <a:schemeClr val="tx1"/>
                </a:solidFill>
              </a:rPr>
              <a:t>和社区的</a:t>
            </a:r>
            <a:r>
              <a:rPr lang="en-US" altLang="zh-CN" sz="1192" dirty="0">
                <a:solidFill>
                  <a:schemeClr val="tx1"/>
                </a:solidFill>
              </a:rPr>
              <a:t>email</a:t>
            </a:r>
            <a:r>
              <a:rPr lang="zh-CN" altLang="en-US" sz="1192" dirty="0">
                <a:solidFill>
                  <a:schemeClr val="tx1"/>
                </a:solidFill>
              </a:rPr>
              <a:t>肯定有重合 这个怎么说明</a:t>
            </a:r>
            <a:endParaRPr lang="en-US" altLang="zh-CN" sz="1192" dirty="0">
              <a:solidFill>
                <a:schemeClr val="tx1"/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5B9C8D2-BAE9-43BE-A1B0-CCB62EF17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3991" y="113081"/>
            <a:ext cx="2575065" cy="190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41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1589591-D239-42EB-94C4-B1DC87F084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37094" y="339713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A1256F-9D61-4F0E-922D-660D42F3C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950" y="2056302"/>
            <a:ext cx="2973977" cy="2221694"/>
          </a:xfrm>
          <a:prstGeom prst="rect">
            <a:avLst/>
          </a:prstGeom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30F11064-3829-41CE-9BB7-D104A625A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89494" y="354953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3F2D7A5-D255-4CC4-AD47-AF3B3EF27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55" y="2165405"/>
            <a:ext cx="2692554" cy="204793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53093BC-A1CA-4762-9899-43523D129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509" y="2235540"/>
            <a:ext cx="4509528" cy="168946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63ED88D-8774-4AAD-A932-CB424C07A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6556" y="-737179"/>
            <a:ext cx="2692554" cy="204793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73D66A3-6B91-4DBC-8158-51C173915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7495" y="0"/>
            <a:ext cx="2548507" cy="1858183"/>
          </a:xfrm>
          <a:prstGeom prst="rect">
            <a:avLst/>
          </a:prstGeom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7B9AE3A-AF8F-42B5-93DB-20AE3BFABF3B}"/>
              </a:ext>
            </a:extLst>
          </p:cNvPr>
          <p:cNvSpPr/>
          <p:nvPr/>
        </p:nvSpPr>
        <p:spPr>
          <a:xfrm>
            <a:off x="2624665" y="317501"/>
            <a:ext cx="4271435" cy="1350434"/>
          </a:xfrm>
          <a:prstGeom prst="roundRect">
            <a:avLst>
              <a:gd name="adj" fmla="val 538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3" indent="-342903">
              <a:buAutoNum type="arabicPeriod"/>
            </a:pPr>
            <a:r>
              <a:rPr lang="en-US" altLang="zh-CN" sz="1192" dirty="0">
                <a:solidFill>
                  <a:schemeClr val="tx1"/>
                </a:solidFill>
              </a:rPr>
              <a:t>Sum of # </a:t>
            </a:r>
            <a:r>
              <a:rPr lang="zh-CN" altLang="en-US" sz="1192" dirty="0">
                <a:solidFill>
                  <a:schemeClr val="tx1"/>
                </a:solidFill>
              </a:rPr>
              <a:t>还是直接的 </a:t>
            </a:r>
            <a:r>
              <a:rPr lang="en-US" altLang="zh-CN" sz="1192" dirty="0">
                <a:solidFill>
                  <a:schemeClr val="tx1"/>
                </a:solidFill>
              </a:rPr>
              <a:t>#</a:t>
            </a:r>
          </a:p>
          <a:p>
            <a:pPr marL="342903" indent="-342903">
              <a:buAutoNum type="arabicPeriod"/>
            </a:pPr>
            <a:r>
              <a:rPr lang="en-US" altLang="zh-CN" sz="1192" dirty="0" err="1">
                <a:solidFill>
                  <a:schemeClr val="tx1"/>
                </a:solidFill>
              </a:rPr>
              <a:t>CoL</a:t>
            </a:r>
            <a:endParaRPr lang="en-US" altLang="zh-CN" sz="1192" dirty="0">
              <a:solidFill>
                <a:schemeClr val="tx1"/>
              </a:solidFill>
            </a:endParaRPr>
          </a:p>
          <a:p>
            <a:pPr marL="342903" indent="-342903">
              <a:buAutoNum type="arabicPeriod"/>
            </a:pPr>
            <a:r>
              <a:rPr lang="en-US" altLang="zh-CN" sz="1192" dirty="0">
                <a:solidFill>
                  <a:schemeClr val="tx1"/>
                </a:solidFill>
              </a:rPr>
              <a:t>PR</a:t>
            </a:r>
            <a:r>
              <a:rPr lang="zh-CN" altLang="en-US" sz="1192" dirty="0">
                <a:solidFill>
                  <a:schemeClr val="tx1"/>
                </a:solidFill>
              </a:rPr>
              <a:t>和社区的</a:t>
            </a:r>
            <a:r>
              <a:rPr lang="en-US" altLang="zh-CN" sz="1192" dirty="0">
                <a:solidFill>
                  <a:schemeClr val="tx1"/>
                </a:solidFill>
              </a:rPr>
              <a:t>email</a:t>
            </a:r>
            <a:r>
              <a:rPr lang="zh-CN" altLang="en-US" sz="1192" dirty="0">
                <a:solidFill>
                  <a:schemeClr val="tx1"/>
                </a:solidFill>
              </a:rPr>
              <a:t>肯定有重合 这个怎么说明</a:t>
            </a:r>
            <a:endParaRPr lang="en-US" altLang="zh-CN" sz="1192" dirty="0">
              <a:solidFill>
                <a:schemeClr val="tx1"/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5B9C8D2-BAE9-43BE-A1B0-CCB62EF17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790" y="4693393"/>
            <a:ext cx="2575065" cy="19095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214B9AE-FC55-4199-B9D7-26ECA9A7C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753" y="4709721"/>
            <a:ext cx="4509528" cy="1689461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337E952B-4850-41F9-BB7D-45B5527089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05992" y="31352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1B384B-4D92-4C96-9037-38A947B60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598" y="4596267"/>
            <a:ext cx="2830868" cy="20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79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1589591-D239-42EB-94C4-B1DC87F084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4702" y="353845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A1256F-9D61-4F0E-922D-660D42F3C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558" y="2197619"/>
            <a:ext cx="2973977" cy="2221694"/>
          </a:xfrm>
          <a:prstGeom prst="rect">
            <a:avLst/>
          </a:prstGeom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30F11064-3829-41CE-9BB7-D104A625A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102" y="369085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3F2D7A5-D255-4CC4-AD47-AF3B3EF27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078" y="2284497"/>
            <a:ext cx="2692554" cy="204793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53093BC-A1CA-4762-9899-43523D129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117" y="2376857"/>
            <a:ext cx="4509528" cy="168946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63ED88D-8774-4AAD-A932-CB424C07A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2614" y="-304917"/>
            <a:ext cx="2692554" cy="204793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73D66A3-6B91-4DBC-8158-51C173915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7495" y="0"/>
            <a:ext cx="2548507" cy="1858183"/>
          </a:xfrm>
          <a:prstGeom prst="rect">
            <a:avLst/>
          </a:prstGeom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7B9AE3A-AF8F-42B5-93DB-20AE3BFABF3B}"/>
              </a:ext>
            </a:extLst>
          </p:cNvPr>
          <p:cNvSpPr/>
          <p:nvPr/>
        </p:nvSpPr>
        <p:spPr>
          <a:xfrm>
            <a:off x="2624665" y="317501"/>
            <a:ext cx="4271435" cy="1350434"/>
          </a:xfrm>
          <a:prstGeom prst="roundRect">
            <a:avLst>
              <a:gd name="adj" fmla="val 538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3" indent="-342903">
              <a:buAutoNum type="arabicPeriod"/>
            </a:pPr>
            <a:r>
              <a:rPr lang="en-US" altLang="zh-CN" sz="1192" dirty="0">
                <a:solidFill>
                  <a:schemeClr val="tx1"/>
                </a:solidFill>
              </a:rPr>
              <a:t>Sum of # </a:t>
            </a:r>
            <a:r>
              <a:rPr lang="zh-CN" altLang="en-US" sz="1192" dirty="0">
                <a:solidFill>
                  <a:schemeClr val="tx1"/>
                </a:solidFill>
              </a:rPr>
              <a:t>还是直接的 </a:t>
            </a:r>
            <a:r>
              <a:rPr lang="en-US" altLang="zh-CN" sz="1192" dirty="0">
                <a:solidFill>
                  <a:schemeClr val="tx1"/>
                </a:solidFill>
              </a:rPr>
              <a:t>#</a:t>
            </a:r>
          </a:p>
          <a:p>
            <a:pPr marL="342903" indent="-342903">
              <a:buAutoNum type="arabicPeriod"/>
            </a:pPr>
            <a:r>
              <a:rPr lang="en-US" altLang="zh-CN" sz="1192" dirty="0" err="1">
                <a:solidFill>
                  <a:schemeClr val="tx1"/>
                </a:solidFill>
              </a:rPr>
              <a:t>CoL</a:t>
            </a:r>
            <a:endParaRPr lang="en-US" altLang="zh-CN" sz="1192" dirty="0">
              <a:solidFill>
                <a:schemeClr val="tx1"/>
              </a:solidFill>
            </a:endParaRPr>
          </a:p>
          <a:p>
            <a:pPr marL="342903" indent="-342903">
              <a:buAutoNum type="arabicPeriod"/>
            </a:pPr>
            <a:r>
              <a:rPr lang="en-US" altLang="zh-CN" sz="1192" dirty="0">
                <a:solidFill>
                  <a:schemeClr val="tx1"/>
                </a:solidFill>
              </a:rPr>
              <a:t>PR</a:t>
            </a:r>
            <a:r>
              <a:rPr lang="zh-CN" altLang="en-US" sz="1192" dirty="0">
                <a:solidFill>
                  <a:schemeClr val="tx1"/>
                </a:solidFill>
              </a:rPr>
              <a:t>和社区的</a:t>
            </a:r>
            <a:r>
              <a:rPr lang="en-US" altLang="zh-CN" sz="1192" dirty="0">
                <a:solidFill>
                  <a:schemeClr val="tx1"/>
                </a:solidFill>
              </a:rPr>
              <a:t>email</a:t>
            </a:r>
            <a:r>
              <a:rPr lang="zh-CN" altLang="en-US" sz="1192" dirty="0">
                <a:solidFill>
                  <a:schemeClr val="tx1"/>
                </a:solidFill>
              </a:rPr>
              <a:t>肯定有重合 这个怎么说明</a:t>
            </a:r>
            <a:endParaRPr lang="en-US" altLang="zh-CN" sz="1192" dirty="0">
              <a:solidFill>
                <a:schemeClr val="tx1"/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5B9C8D2-BAE9-43BE-A1B0-CCB62EF17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398" y="4834710"/>
            <a:ext cx="2575065" cy="19095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214B9AE-FC55-4199-B9D7-26ECA9A7C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361" y="4851038"/>
            <a:ext cx="4509528" cy="1689461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337E952B-4850-41F9-BB7D-45B5527089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1B384B-4D92-4C96-9037-38A947B60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79167" y="2284497"/>
            <a:ext cx="2830868" cy="20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06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1589591-D239-42EB-94C4-B1DC87F084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4702" y="353845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A1256F-9D61-4F0E-922D-660D42F3C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372" y="0"/>
            <a:ext cx="2973977" cy="2221694"/>
          </a:xfrm>
          <a:prstGeom prst="rect">
            <a:avLst/>
          </a:prstGeom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30F11064-3829-41CE-9BB7-D104A625A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102" y="369085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53093BC-A1CA-4762-9899-43523D129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90" y="2587365"/>
            <a:ext cx="4509528" cy="1689461"/>
          </a:xfrm>
          <a:prstGeom prst="rect">
            <a:avLst/>
          </a:prstGeom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7B9AE3A-AF8F-42B5-93DB-20AE3BFABF3B}"/>
              </a:ext>
            </a:extLst>
          </p:cNvPr>
          <p:cNvSpPr/>
          <p:nvPr/>
        </p:nvSpPr>
        <p:spPr>
          <a:xfrm>
            <a:off x="2624665" y="317501"/>
            <a:ext cx="4271435" cy="1350434"/>
          </a:xfrm>
          <a:prstGeom prst="roundRect">
            <a:avLst>
              <a:gd name="adj" fmla="val 538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3" indent="-342903">
              <a:buAutoNum type="arabicPeriod"/>
            </a:pPr>
            <a:r>
              <a:rPr lang="en-US" altLang="zh-CN" sz="1192" dirty="0">
                <a:solidFill>
                  <a:schemeClr val="tx1"/>
                </a:solidFill>
              </a:rPr>
              <a:t>Sum of # </a:t>
            </a:r>
            <a:r>
              <a:rPr lang="zh-CN" altLang="en-US" sz="1192" dirty="0">
                <a:solidFill>
                  <a:schemeClr val="tx1"/>
                </a:solidFill>
              </a:rPr>
              <a:t>还是直接的 </a:t>
            </a:r>
            <a:r>
              <a:rPr lang="en-US" altLang="zh-CN" sz="1192" dirty="0">
                <a:solidFill>
                  <a:schemeClr val="tx1"/>
                </a:solidFill>
              </a:rPr>
              <a:t>#</a:t>
            </a:r>
          </a:p>
          <a:p>
            <a:pPr marL="342903" indent="-342903">
              <a:buAutoNum type="arabicPeriod"/>
            </a:pPr>
            <a:r>
              <a:rPr lang="en-US" altLang="zh-CN" sz="1192" dirty="0" err="1">
                <a:solidFill>
                  <a:schemeClr val="tx1"/>
                </a:solidFill>
              </a:rPr>
              <a:t>CoL</a:t>
            </a:r>
            <a:endParaRPr lang="en-US" altLang="zh-CN" sz="1192" dirty="0">
              <a:solidFill>
                <a:schemeClr val="tx1"/>
              </a:solidFill>
            </a:endParaRPr>
          </a:p>
          <a:p>
            <a:pPr marL="342903" indent="-342903">
              <a:buAutoNum type="arabicPeriod"/>
            </a:pPr>
            <a:r>
              <a:rPr lang="en-US" altLang="zh-CN" sz="1192" dirty="0">
                <a:solidFill>
                  <a:schemeClr val="tx1"/>
                </a:solidFill>
              </a:rPr>
              <a:t>PR</a:t>
            </a:r>
            <a:r>
              <a:rPr lang="zh-CN" altLang="en-US" sz="1192" dirty="0">
                <a:solidFill>
                  <a:schemeClr val="tx1"/>
                </a:solidFill>
              </a:rPr>
              <a:t>和社区的</a:t>
            </a:r>
            <a:r>
              <a:rPr lang="en-US" altLang="zh-CN" sz="1192" dirty="0">
                <a:solidFill>
                  <a:schemeClr val="tx1"/>
                </a:solidFill>
              </a:rPr>
              <a:t>email</a:t>
            </a:r>
            <a:r>
              <a:rPr lang="zh-CN" altLang="en-US" sz="1192" dirty="0">
                <a:solidFill>
                  <a:schemeClr val="tx1"/>
                </a:solidFill>
              </a:rPr>
              <a:t>肯定有重合 这个怎么说明</a:t>
            </a:r>
            <a:endParaRPr lang="en-US" altLang="zh-CN" sz="1192" dirty="0">
              <a:solidFill>
                <a:schemeClr val="tx1"/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5B9C8D2-BAE9-43BE-A1B0-CCB62EF17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72" y="169507"/>
            <a:ext cx="2575065" cy="19095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214B9AE-FC55-4199-B9D7-26ECA9A7C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361" y="4851038"/>
            <a:ext cx="4509528" cy="1689461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337E952B-4850-41F9-BB7D-45B5527089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1B384B-4D92-4C96-9037-38A947B60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078" y="4737584"/>
            <a:ext cx="2830868" cy="20066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DD2F0D7-15A0-4E14-BFB1-9A8FE92E8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131" y="82577"/>
            <a:ext cx="3934413" cy="21258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A23F3D1-D6AF-4FB2-AB4F-588FBAF498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9817" y="2587365"/>
            <a:ext cx="2548507" cy="185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25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A550AD7A-63A0-442B-B58A-F8022EA2B8A5}"/>
              </a:ext>
            </a:extLst>
          </p:cNvPr>
          <p:cNvGrpSpPr>
            <a:grpSpLocks noChangeAspect="1"/>
          </p:cNvGrpSpPr>
          <p:nvPr/>
        </p:nvGrpSpPr>
        <p:grpSpPr>
          <a:xfrm>
            <a:off x="2739840" y="608818"/>
            <a:ext cx="11943920" cy="5093577"/>
            <a:chOff x="1404337" y="425405"/>
            <a:chExt cx="8743401" cy="372869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42886C0-5925-4926-AE3A-E3B615764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2028" y="425405"/>
              <a:ext cx="4116817" cy="335688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253FE01-C93B-4B19-B095-AA421FFD7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4399" y="425405"/>
              <a:ext cx="4116817" cy="3356886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95D0FE1-7313-4606-BCE6-62AA40ADF50A}"/>
                </a:ext>
              </a:extLst>
            </p:cNvPr>
            <p:cNvSpPr txBox="1"/>
            <p:nvPr/>
          </p:nvSpPr>
          <p:spPr>
            <a:xfrm>
              <a:off x="1404337" y="3815542"/>
              <a:ext cx="424418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2400" dirty="0"/>
                <a:t>(b) The progress of the wrapped functions</a:t>
              </a:r>
              <a:endParaRPr lang="zh-CN" altLang="en-US" sz="2400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E8EE447-92F9-4152-854A-CC4F1F4B4635}"/>
                </a:ext>
              </a:extLst>
            </p:cNvPr>
            <p:cNvSpPr txBox="1"/>
            <p:nvPr/>
          </p:nvSpPr>
          <p:spPr>
            <a:xfrm>
              <a:off x="6105966" y="3815542"/>
              <a:ext cx="404177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2400" dirty="0"/>
                <a:t>(c) The progress of the wrapped struts</a:t>
              </a:r>
              <a:endParaRPr lang="zh-CN" altLang="en-US" sz="2400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4A90765-CA45-4C6F-B7CB-3020F87C8EB6}"/>
              </a:ext>
            </a:extLst>
          </p:cNvPr>
          <p:cNvGrpSpPr>
            <a:grpSpLocks noChangeAspect="1"/>
          </p:cNvGrpSpPr>
          <p:nvPr/>
        </p:nvGrpSpPr>
        <p:grpSpPr>
          <a:xfrm>
            <a:off x="-4129220" y="763200"/>
            <a:ext cx="6711847" cy="4276907"/>
            <a:chOff x="1043248" y="1005394"/>
            <a:chExt cx="7932971" cy="505502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15B9FBC-CDF4-49FB-8022-78FE7ECAE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3248" y="1005394"/>
              <a:ext cx="7296271" cy="5055029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3FD8470-4AB5-4069-A82B-C05E33AE8264}"/>
                </a:ext>
              </a:extLst>
            </p:cNvPr>
            <p:cNvSpPr txBox="1"/>
            <p:nvPr/>
          </p:nvSpPr>
          <p:spPr>
            <a:xfrm>
              <a:off x="2834640" y="2250860"/>
              <a:ext cx="1921518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7.1%</a:t>
              </a:r>
              <a:endParaRPr lang="zh-CN" altLang="en-US" sz="2400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44CB999-2B92-4CDA-8E50-360657691E1C}"/>
                </a:ext>
              </a:extLst>
            </p:cNvPr>
            <p:cNvSpPr txBox="1"/>
            <p:nvPr/>
          </p:nvSpPr>
          <p:spPr>
            <a:xfrm>
              <a:off x="2896293" y="4161462"/>
              <a:ext cx="2815486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6.4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F07EFA9-8AB8-444F-BE7E-068A4622B2EA}"/>
                </a:ext>
              </a:extLst>
            </p:cNvPr>
            <p:cNvSpPr txBox="1"/>
            <p:nvPr/>
          </p:nvSpPr>
          <p:spPr>
            <a:xfrm>
              <a:off x="4583085" y="2257592"/>
              <a:ext cx="2117846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37.6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67A2171-A06D-42FB-8000-A498ABEC4B65}"/>
                </a:ext>
              </a:extLst>
            </p:cNvPr>
            <p:cNvSpPr txBox="1"/>
            <p:nvPr/>
          </p:nvSpPr>
          <p:spPr>
            <a:xfrm>
              <a:off x="6576751" y="4162713"/>
              <a:ext cx="2399468" cy="545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74.6</a:t>
              </a:r>
              <a:r>
                <a:rPr lang="en-US" altLang="zh-CN" sz="1600" dirty="0"/>
                <a:t>%</a:t>
              </a:r>
              <a:endParaRPr lang="zh-CN" altLang="en-US" sz="1600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4AE604D6-09F7-45C5-9811-87B0BAAB7CF9}"/>
              </a:ext>
            </a:extLst>
          </p:cNvPr>
          <p:cNvSpPr txBox="1"/>
          <p:nvPr/>
        </p:nvSpPr>
        <p:spPr>
          <a:xfrm>
            <a:off x="-3477327" y="5239913"/>
            <a:ext cx="5521261" cy="4624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altLang="zh-CN" sz="2400" dirty="0"/>
              <a:t>(a) The progress of the wrapped struts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1959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58992</TotalTime>
  <Words>6902</Words>
  <Application>Microsoft Office PowerPoint</Application>
  <PresentationFormat>宽屏</PresentationFormat>
  <Paragraphs>1093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4" baseType="lpstr">
      <vt:lpstr>等线</vt:lpstr>
      <vt:lpstr>等线 Light</vt:lpstr>
      <vt:lpstr>Arial</vt:lpstr>
      <vt:lpstr>Consolas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hongyu li</dc:creator>
  <cp:lastModifiedBy>lihongyu</cp:lastModifiedBy>
  <cp:revision>222</cp:revision>
  <dcterms:created xsi:type="dcterms:W3CDTF">2023-07-20T07:27:21Z</dcterms:created>
  <dcterms:modified xsi:type="dcterms:W3CDTF">2023-12-19T15:57:04Z</dcterms:modified>
</cp:coreProperties>
</file>